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93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261" r:id="rId13"/>
    <p:sldId id="405" r:id="rId14"/>
    <p:sldId id="406" r:id="rId15"/>
    <p:sldId id="407" r:id="rId16"/>
    <p:sldId id="408" r:id="rId17"/>
    <p:sldId id="409" r:id="rId18"/>
    <p:sldId id="410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183C-B01F-4BEC-86B3-ACC84613BA8D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EA6D0-21EA-45F2-9046-CBD7DF504C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225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35280-6E49-44DD-A214-D500A785BD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4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Being</a:t>
            </a:r>
            <a:r>
              <a:rPr lang="en-US" baseline="0" dirty="0" smtClean="0"/>
              <a:t> accountable means demonstrating regularly that it uses its resources wisely and doesn’t take advantages of its special privileges to pursue activities contrary to its nonprofit status.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One of the basic responsibility of the board is to identify,</a:t>
            </a:r>
            <a:r>
              <a:rPr lang="en-US" baseline="0" dirty="0" smtClean="0"/>
              <a:t> articulate, safeguard and promote the NGO’s mission.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NGO’s are expected to demonstrate a commitment to the</a:t>
            </a:r>
            <a:r>
              <a:rPr lang="en-US" baseline="0" dirty="0" smtClean="0"/>
              <a:t> community, members or other stakeholders that goes beyond the mission and is on display in exemplary behavior through the organization.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 board will</a:t>
            </a:r>
            <a:r>
              <a:rPr lang="en-US" baseline="0" dirty="0" smtClean="0"/>
              <a:t> keep an eye to the problematical signs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35280-6E49-44DD-A214-D500A785BD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5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33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8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27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42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5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19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08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9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05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57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20BE-888D-47EC-9B1B-16914280B8E0}" type="datetimeFigureOut">
              <a:rPr lang="nl-NL" smtClean="0"/>
              <a:t>27-10-2017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8772-FDE1-49A2-B8D4-73B22803EF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30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FCA15991-5113-462C-806D-E8C72CC34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43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404CFD88-7D7D-4B2B-922E-5EDF285223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11815" cy="17942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505DBC5C-74C9-4AE1-B164-54EB9A53B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4347"/>
            <a:ext cx="9144000" cy="2387600"/>
          </a:xfrm>
        </p:spPr>
        <p:txBody>
          <a:bodyPr>
            <a:noAutofit/>
          </a:bodyPr>
          <a:lstStyle/>
          <a:p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en-US" sz="4400" b="1" dirty="0"/>
              <a:t>What does ownership of development mean for churches and NGO’s and for the constituencies in CEE and in WE</a:t>
            </a:r>
            <a:r>
              <a:rPr lang="en-US" sz="4400" b="1" dirty="0" smtClean="0"/>
              <a:t>”?</a:t>
            </a:r>
            <a:endParaRPr lang="nl-NL" sz="44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583B9375-5133-4A5C-9F21-85287F742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7333"/>
            <a:ext cx="9144000" cy="911873"/>
          </a:xfrm>
        </p:spPr>
        <p:txBody>
          <a:bodyPr/>
          <a:lstStyle/>
          <a:p>
            <a:pPr algn="r"/>
            <a:r>
              <a:rPr lang="nl-NL" i="1" dirty="0" smtClean="0"/>
              <a:t>Pupazan Vitalie</a:t>
            </a:r>
          </a:p>
        </p:txBody>
      </p:sp>
    </p:spTree>
    <p:extLst>
      <p:ext uri="{BB962C8B-B14F-4D97-AF65-F5344CB8AC3E}">
        <p14:creationId xmlns:p14="http://schemas.microsoft.com/office/powerpoint/2010/main" val="30557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230" y="362902"/>
            <a:ext cx="10306050" cy="609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6EEB011-E479-4D12-91D8-8AF621E6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78" y="1162843"/>
            <a:ext cx="10515600" cy="1325563"/>
          </a:xfrm>
        </p:spPr>
        <p:txBody>
          <a:bodyPr/>
          <a:lstStyle/>
          <a:p>
            <a:pPr algn="r"/>
            <a:r>
              <a:rPr lang="nl-NL" dirty="0" smtClean="0"/>
              <a:t>Example.</a:t>
            </a:r>
            <a:endParaRPr lang="nl-NL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74680" y="2209800"/>
          <a:ext cx="10638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640"/>
                <a:gridCol w="2127640"/>
                <a:gridCol w="2127640"/>
                <a:gridCol w="2127640"/>
                <a:gridCol w="212764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initiated.</a:t>
                      </a:r>
                      <a:endParaRPr lang="en-US" dirty="0"/>
                    </a:p>
                  </a:txBody>
                  <a:tcPr/>
                </a:tc>
              </a:tr>
              <a:tr h="1440180">
                <a:tc>
                  <a:txBody>
                    <a:bodyPr/>
                    <a:lstStyle/>
                    <a:p>
                      <a:r>
                        <a:rPr lang="en-US" dirty="0" smtClean="0"/>
                        <a:t>1999-2004</a:t>
                      </a:r>
                    </a:p>
                    <a:p>
                      <a:r>
                        <a:rPr lang="en-US" dirty="0" smtClean="0"/>
                        <a:t>Enthusiasm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2004-2008</a:t>
                      </a:r>
                    </a:p>
                    <a:p>
                      <a:r>
                        <a:rPr lang="en-US" dirty="0" smtClean="0"/>
                        <a:t>Projects</a:t>
                      </a:r>
                      <a:r>
                        <a:rPr lang="en-US" baseline="0" dirty="0" smtClean="0"/>
                        <a:t> in partnership with churches.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 – 2011</a:t>
                      </a:r>
                    </a:p>
                    <a:p>
                      <a:r>
                        <a:rPr lang="en-US" dirty="0" smtClean="0"/>
                        <a:t>Building strategies together.</a:t>
                      </a:r>
                    </a:p>
                    <a:p>
                      <a:r>
                        <a:rPr lang="en-US" dirty="0" smtClean="0"/>
                        <a:t>External evaluation.</a:t>
                      </a:r>
                    </a:p>
                    <a:p>
                      <a:r>
                        <a:rPr lang="en-US" dirty="0" smtClean="0"/>
                        <a:t>Decreasing financial support.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r>
                        <a:rPr lang="en-US" baseline="0" dirty="0" smtClean="0"/>
                        <a:t> – 2014</a:t>
                      </a:r>
                    </a:p>
                    <a:p>
                      <a:r>
                        <a:rPr lang="en-US" baseline="0" dirty="0" smtClean="0"/>
                        <a:t>Staff Training </a:t>
                      </a:r>
                    </a:p>
                    <a:p>
                      <a:r>
                        <a:rPr lang="en-US" baseline="0" dirty="0" smtClean="0"/>
                        <a:t>New partners </a:t>
                      </a:r>
                    </a:p>
                    <a:p>
                      <a:r>
                        <a:rPr lang="en-US" baseline="0" dirty="0" smtClean="0"/>
                        <a:t>Large network of local partners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2014 - …</a:t>
                      </a:r>
                    </a:p>
                    <a:p>
                      <a:r>
                        <a:rPr lang="en-US" dirty="0" smtClean="0"/>
                        <a:t>Planning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Reporting; Fundraising</a:t>
                      </a:r>
                    </a:p>
                    <a:p>
                      <a:r>
                        <a:rPr lang="en-US" baseline="0" dirty="0" smtClean="0"/>
                        <a:t>Local Board</a:t>
                      </a:r>
                    </a:p>
                    <a:p>
                      <a:r>
                        <a:rPr lang="en-US" baseline="0" dirty="0" smtClean="0"/>
                        <a:t>Initiating local and foreign cooperation.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Response</a:t>
            </a:r>
            <a:endParaRPr lang="nl-NL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Jan </a:t>
            </a:r>
            <a:r>
              <a:rPr lang="nl-NL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Migchels</a:t>
            </a:r>
            <a:endParaRPr lang="nl-NL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FCA15991-5113-462C-806D-E8C72CC34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43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="" xmlns:a16="http://schemas.microsoft.com/office/drawing/2014/main" id="{404CFD88-7D7D-4B2B-922E-5EDF285223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11815" cy="17942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505DBC5C-74C9-4AE1-B164-54EB9A53B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01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 err="1" smtClean="0"/>
              <a:t>What</a:t>
            </a:r>
            <a:r>
              <a:rPr lang="nl-NL" dirty="0" smtClean="0"/>
              <a:t> does </a:t>
            </a:r>
            <a:r>
              <a:rPr lang="nl-NL" dirty="0" err="1" smtClean="0"/>
              <a:t>ownership</a:t>
            </a:r>
            <a:r>
              <a:rPr lang="nl-NL" dirty="0" smtClean="0"/>
              <a:t> means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churches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NGO’s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constituencies</a:t>
            </a:r>
            <a:r>
              <a:rPr lang="nl-NL" dirty="0" smtClean="0"/>
              <a:t> in CEE </a:t>
            </a:r>
            <a:r>
              <a:rPr lang="nl-NL" dirty="0" err="1" smtClean="0"/>
              <a:t>and</a:t>
            </a:r>
            <a:r>
              <a:rPr lang="nl-NL" dirty="0" smtClean="0"/>
              <a:t> WE?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583B9375-5133-4A5C-9F21-85287F742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1947"/>
            <a:ext cx="9144000" cy="1655762"/>
          </a:xfrm>
        </p:spPr>
        <p:txBody>
          <a:bodyPr/>
          <a:lstStyle/>
          <a:p>
            <a:r>
              <a:rPr lang="nl-NL" dirty="0"/>
              <a:t>a</a:t>
            </a:r>
            <a:r>
              <a:rPr lang="nl-NL" dirty="0" smtClean="0"/>
              <a:t> response of Jan Migchels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0" t="39398" r="5510" b="7726"/>
          <a:stretch/>
        </p:blipFill>
        <p:spPr>
          <a:xfrm>
            <a:off x="0" y="3802567"/>
            <a:ext cx="3771331" cy="307181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883" y="4399205"/>
            <a:ext cx="1247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0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err="1" smtClean="0"/>
              <a:t>Key</a:t>
            </a:r>
            <a:r>
              <a:rPr lang="nl-NL" dirty="0" smtClean="0"/>
              <a:t> </a:t>
            </a:r>
            <a:r>
              <a:rPr lang="nl-NL" dirty="0" err="1"/>
              <a:t>W</a:t>
            </a:r>
            <a:r>
              <a:rPr lang="nl-NL" dirty="0" err="1" smtClean="0"/>
              <a:t>ords</a:t>
            </a:r>
            <a:endParaRPr lang="nl-NL" dirty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2129051" y="2033517"/>
            <a:ext cx="1828800" cy="818865"/>
          </a:xfrm>
          <a:prstGeom prst="wedgeRoundRectCallout">
            <a:avLst>
              <a:gd name="adj1" fmla="val -75471"/>
              <a:gd name="adj2" fmla="val 11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development</a:t>
            </a:r>
            <a:endParaRPr lang="nl-NL" sz="2000" b="1" dirty="0"/>
          </a:p>
        </p:txBody>
      </p:sp>
      <p:sp>
        <p:nvSpPr>
          <p:cNvPr id="5" name="Toelichting met afgeronde rechthoek 4"/>
          <p:cNvSpPr/>
          <p:nvPr/>
        </p:nvSpPr>
        <p:spPr>
          <a:xfrm>
            <a:off x="4607256" y="1760562"/>
            <a:ext cx="1651379" cy="545910"/>
          </a:xfrm>
          <a:prstGeom prst="wedgeRoundRectCallout">
            <a:avLst>
              <a:gd name="adj1" fmla="val -21660"/>
              <a:gd name="adj2" fmla="val 13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err="1" smtClean="0"/>
              <a:t>ownership</a:t>
            </a:r>
            <a:endParaRPr lang="nl-NL" sz="2400" b="1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7372066" y="2306472"/>
            <a:ext cx="1799230" cy="698310"/>
          </a:xfrm>
          <a:prstGeom prst="wedgeRoundRectCallout">
            <a:avLst>
              <a:gd name="adj1" fmla="val -2764"/>
              <a:gd name="adj2" fmla="val 1047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Local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responsability</a:t>
            </a:r>
            <a:endParaRPr lang="nl-NL" sz="2000" b="1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5572836" y="4071582"/>
            <a:ext cx="1799230" cy="698310"/>
          </a:xfrm>
          <a:prstGeom prst="wedgeRoundRectCallout">
            <a:avLst>
              <a:gd name="adj1" fmla="val -77859"/>
              <a:gd name="adj2" fmla="val -1278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Faith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instead</a:t>
            </a:r>
            <a:r>
              <a:rPr lang="nl-NL" sz="2000" b="1" dirty="0" smtClean="0"/>
              <a:t> of money</a:t>
            </a:r>
            <a:endParaRPr lang="nl-NL" sz="2000" b="1" dirty="0"/>
          </a:p>
        </p:txBody>
      </p:sp>
      <p:sp>
        <p:nvSpPr>
          <p:cNvPr id="8" name="Toelichting met afgeronde rechthoek 7"/>
          <p:cNvSpPr/>
          <p:nvPr/>
        </p:nvSpPr>
        <p:spPr>
          <a:xfrm>
            <a:off x="2931993" y="3525672"/>
            <a:ext cx="1799230" cy="698310"/>
          </a:xfrm>
          <a:prstGeom prst="wedgeRoundRectCallout">
            <a:avLst>
              <a:gd name="adj1" fmla="val -98339"/>
              <a:gd name="adj2" fmla="val -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leadership</a:t>
            </a:r>
            <a:endParaRPr lang="nl-NL" sz="2000" b="1" dirty="0"/>
          </a:p>
        </p:txBody>
      </p:sp>
      <p:sp>
        <p:nvSpPr>
          <p:cNvPr id="9" name="Toelichting met afgeronde rechthoek 8"/>
          <p:cNvSpPr/>
          <p:nvPr/>
        </p:nvSpPr>
        <p:spPr>
          <a:xfrm>
            <a:off x="7872483" y="3530222"/>
            <a:ext cx="1799230" cy="698310"/>
          </a:xfrm>
          <a:prstGeom prst="wedgeRoundRectCallout">
            <a:avLst>
              <a:gd name="adj1" fmla="val 71573"/>
              <a:gd name="adj2" fmla="val -1297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change</a:t>
            </a:r>
            <a:endParaRPr lang="nl-NL" sz="2000" b="1" dirty="0"/>
          </a:p>
        </p:txBody>
      </p:sp>
      <p:sp>
        <p:nvSpPr>
          <p:cNvPr id="10" name="Toelichting met afgeronde rechthoek 9"/>
          <p:cNvSpPr/>
          <p:nvPr/>
        </p:nvSpPr>
        <p:spPr>
          <a:xfrm>
            <a:off x="8271681" y="5239603"/>
            <a:ext cx="1799230" cy="501555"/>
          </a:xfrm>
          <a:prstGeom prst="wedgeRoundRectCallout">
            <a:avLst>
              <a:gd name="adj1" fmla="val -74066"/>
              <a:gd name="adj2" fmla="val -889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painfull</a:t>
            </a:r>
            <a:endParaRPr lang="nl-NL" sz="2000" b="1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4533331" y="5344805"/>
            <a:ext cx="1799230" cy="698310"/>
          </a:xfrm>
          <a:prstGeom prst="wedgeRoundRectCallout">
            <a:avLst>
              <a:gd name="adj1" fmla="val -116544"/>
              <a:gd name="adj2" fmla="val 1301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usefull</a:t>
            </a:r>
            <a:endParaRPr lang="nl-NL" sz="2000" b="1" dirty="0"/>
          </a:p>
        </p:txBody>
      </p:sp>
      <p:sp>
        <p:nvSpPr>
          <p:cNvPr id="12" name="Toelichting met afgeronde rechthoek 11"/>
          <p:cNvSpPr/>
          <p:nvPr/>
        </p:nvSpPr>
        <p:spPr>
          <a:xfrm>
            <a:off x="1646829" y="5229368"/>
            <a:ext cx="1799230" cy="698310"/>
          </a:xfrm>
          <a:prstGeom prst="wedgeRoundRectCallout">
            <a:avLst>
              <a:gd name="adj1" fmla="val -60412"/>
              <a:gd name="adj2" fmla="val -1395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different</a:t>
            </a:r>
            <a:endParaRPr lang="nl-NL" sz="2000" b="1" dirty="0"/>
          </a:p>
        </p:txBody>
      </p:sp>
      <p:sp>
        <p:nvSpPr>
          <p:cNvPr id="13" name="Toelichting met afgeronde rechthoek 12"/>
          <p:cNvSpPr/>
          <p:nvPr/>
        </p:nvSpPr>
        <p:spPr>
          <a:xfrm>
            <a:off x="5154304" y="2881953"/>
            <a:ext cx="1799230" cy="516339"/>
          </a:xfrm>
          <a:prstGeom prst="wedgeRoundRectCallout">
            <a:avLst>
              <a:gd name="adj1" fmla="val 48816"/>
              <a:gd name="adj2" fmla="val -2059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proces</a:t>
            </a:r>
            <a:endParaRPr lang="nl-NL" sz="2000" b="1" dirty="0"/>
          </a:p>
        </p:txBody>
      </p:sp>
      <p:sp>
        <p:nvSpPr>
          <p:cNvPr id="14" name="Toelichting met afgeronde rechthoek 13"/>
          <p:cNvSpPr/>
          <p:nvPr/>
        </p:nvSpPr>
        <p:spPr>
          <a:xfrm>
            <a:off x="6511119" y="5936776"/>
            <a:ext cx="1799230" cy="698310"/>
          </a:xfrm>
          <a:prstGeom prst="wedgeRoundRectCallout">
            <a:avLst>
              <a:gd name="adj1" fmla="val 69297"/>
              <a:gd name="adj2" fmla="val 1047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/>
              <a:t>preparation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7984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Gebruiker\AppData\Local\Microsoft\Windows\INetCache\IE\HX3P35ZD\spaghetti-with-creamy-marinar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05" y="1287459"/>
            <a:ext cx="3903259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err="1" smtClean="0"/>
              <a:t>Tough</a:t>
            </a:r>
            <a:r>
              <a:rPr lang="nl-NL" dirty="0" smtClean="0"/>
              <a:t> issue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9557" y="1825624"/>
            <a:ext cx="6386015" cy="4923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Multi issue versus Single issue</a:t>
            </a:r>
          </a:p>
          <a:p>
            <a:pPr marL="0" indent="0">
              <a:buNone/>
            </a:pPr>
            <a:r>
              <a:rPr lang="nl-NL" dirty="0" smtClean="0"/>
              <a:t>Complex </a:t>
            </a:r>
            <a:r>
              <a:rPr lang="nl-NL" dirty="0" err="1" smtClean="0"/>
              <a:t>situation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Problem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versus solution search</a:t>
            </a:r>
          </a:p>
          <a:p>
            <a:pPr marL="0" indent="0">
              <a:buNone/>
            </a:pPr>
            <a:r>
              <a:rPr lang="nl-NL" dirty="0" smtClean="0"/>
              <a:t>Personal issues </a:t>
            </a:r>
            <a:r>
              <a:rPr lang="nl-NL" dirty="0" err="1" smtClean="0"/>
              <a:t>instead</a:t>
            </a:r>
            <a:r>
              <a:rPr lang="nl-NL" dirty="0" smtClean="0"/>
              <a:t> personal relations</a:t>
            </a:r>
          </a:p>
          <a:p>
            <a:pPr marL="0" indent="0">
              <a:buNone/>
            </a:pPr>
            <a:r>
              <a:rPr lang="nl-NL" dirty="0" err="1" smtClean="0"/>
              <a:t>Internal</a:t>
            </a:r>
            <a:r>
              <a:rPr lang="nl-NL" dirty="0" smtClean="0"/>
              <a:t> focus versus </a:t>
            </a:r>
            <a:r>
              <a:rPr lang="nl-NL" dirty="0" err="1" smtClean="0"/>
              <a:t>external</a:t>
            </a:r>
            <a:r>
              <a:rPr lang="nl-NL" dirty="0" smtClean="0"/>
              <a:t> </a:t>
            </a:r>
            <a:r>
              <a:rPr lang="nl-NL" dirty="0" err="1" smtClean="0"/>
              <a:t>openness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Roles</a:t>
            </a:r>
            <a:r>
              <a:rPr lang="nl-NL" dirty="0" smtClean="0"/>
              <a:t> en </a:t>
            </a:r>
            <a:r>
              <a:rPr lang="nl-NL" dirty="0" err="1" smtClean="0"/>
              <a:t>rules</a:t>
            </a:r>
            <a:r>
              <a:rPr lang="nl-NL" dirty="0" smtClean="0"/>
              <a:t> </a:t>
            </a:r>
            <a:r>
              <a:rPr lang="nl-NL" dirty="0" err="1" smtClean="0"/>
              <a:t>directed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Operation</a:t>
            </a:r>
            <a:r>
              <a:rPr lang="nl-NL" dirty="0" smtClean="0"/>
              <a:t> is </a:t>
            </a:r>
            <a:r>
              <a:rPr lang="nl-NL" dirty="0" err="1" smtClean="0"/>
              <a:t>leading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Control is </a:t>
            </a:r>
            <a:r>
              <a:rPr lang="nl-NL" dirty="0" err="1" smtClean="0"/>
              <a:t>powerfull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Knowing</a:t>
            </a:r>
            <a:r>
              <a:rPr lang="nl-NL" dirty="0" smtClean="0"/>
              <a:t> </a:t>
            </a:r>
            <a:r>
              <a:rPr lang="nl-NL" dirty="0" err="1" smtClean="0"/>
              <a:t>instead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Conservative</a:t>
            </a:r>
            <a:r>
              <a:rPr lang="nl-NL" dirty="0" smtClean="0"/>
              <a:t> versus </a:t>
            </a:r>
            <a:r>
              <a:rPr lang="nl-NL" dirty="0" err="1" smtClean="0"/>
              <a:t>growth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929349" y="4071161"/>
            <a:ext cx="4094329" cy="267765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Solving</a:t>
            </a:r>
            <a:r>
              <a:rPr lang="nl-NL" sz="2800" dirty="0" smtClean="0"/>
              <a:t> </a:t>
            </a:r>
            <a:r>
              <a:rPr lang="nl-NL" sz="2800" dirty="0" err="1"/>
              <a:t>T</a:t>
            </a:r>
            <a:r>
              <a:rPr lang="nl-NL" sz="2800" dirty="0" err="1" smtClean="0"/>
              <a:t>ough</a:t>
            </a:r>
            <a:r>
              <a:rPr lang="nl-NL" sz="2800" dirty="0" smtClean="0"/>
              <a:t> issues: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Step </a:t>
            </a:r>
            <a:r>
              <a:rPr lang="nl-NL" sz="2800" dirty="0" err="1" smtClean="0"/>
              <a:t>by</a:t>
            </a:r>
            <a:r>
              <a:rPr lang="nl-NL" sz="2800" dirty="0" smtClean="0"/>
              <a:t> step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smtClean="0"/>
              <a:t>Make </a:t>
            </a:r>
            <a:r>
              <a:rPr lang="nl-NL" sz="2800" dirty="0" err="1" smtClean="0"/>
              <a:t>little</a:t>
            </a:r>
            <a:r>
              <a:rPr lang="nl-NL" sz="2800" dirty="0" smtClean="0"/>
              <a:t> pieces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err="1" smtClean="0"/>
              <a:t>Ungoing</a:t>
            </a:r>
            <a:r>
              <a:rPr lang="nl-NL" sz="2800" dirty="0" smtClean="0"/>
              <a:t> proces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2800" dirty="0" err="1" smtClean="0"/>
              <a:t>Direction</a:t>
            </a:r>
            <a:r>
              <a:rPr lang="nl-NL" sz="2800" dirty="0" smtClean="0"/>
              <a:t> </a:t>
            </a:r>
            <a:r>
              <a:rPr lang="nl-NL" sz="2800" dirty="0" err="1" smtClean="0"/>
              <a:t>guided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16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73C6C88-31A1-4F91-9DB0-440D3440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82" y="1162843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5 </a:t>
            </a:r>
            <a:r>
              <a:rPr lang="nl-NL" dirty="0" err="1" smtClean="0"/>
              <a:t>forces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change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481449" y="1594021"/>
            <a:ext cx="2125362" cy="84026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nl-NL" sz="2800" b="1" dirty="0" err="1" smtClean="0">
                <a:solidFill>
                  <a:schemeClr val="tx1"/>
                </a:solidFill>
              </a:rPr>
              <a:t>Leadership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481449" y="2986215"/>
            <a:ext cx="2125362" cy="84026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nl-NL" sz="2800" b="1" dirty="0" err="1" smtClean="0">
                <a:solidFill>
                  <a:schemeClr val="tx1"/>
                </a:solidFill>
              </a:rPr>
              <a:t>Interaction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4506162" y="4464908"/>
            <a:ext cx="2125362" cy="84026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nl-NL" sz="2800" b="1" dirty="0" smtClean="0">
                <a:solidFill>
                  <a:schemeClr val="tx1"/>
                </a:solidFill>
              </a:rPr>
              <a:t>Planning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37733" y="2998571"/>
            <a:ext cx="2125362" cy="84026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nl-NL" sz="2800" b="1" dirty="0" err="1" smtClean="0">
                <a:solidFill>
                  <a:schemeClr val="tx1"/>
                </a:solidFill>
              </a:rPr>
              <a:t>Urgency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7659408" y="2998571"/>
            <a:ext cx="2125362" cy="84026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nl-NL" sz="2800" b="1" dirty="0" err="1" smtClean="0">
                <a:solidFill>
                  <a:schemeClr val="tx1"/>
                </a:solidFill>
              </a:rPr>
              <a:t>Ambition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955589" y="5527343"/>
            <a:ext cx="2974966" cy="491320"/>
          </a:xfrm>
          <a:prstGeom prst="rect">
            <a:avLst/>
          </a:prstGeom>
          <a:solidFill>
            <a:srgbClr val="CF397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Pushing</a:t>
            </a:r>
            <a:r>
              <a:rPr lang="nl-NL" b="1" dirty="0" smtClean="0"/>
              <a:t> force</a:t>
            </a:r>
            <a:endParaRPr lang="nl-NL" b="1" dirty="0"/>
          </a:p>
        </p:txBody>
      </p:sp>
      <p:sp>
        <p:nvSpPr>
          <p:cNvPr id="12" name="Rechthoek 11"/>
          <p:cNvSpPr/>
          <p:nvPr/>
        </p:nvSpPr>
        <p:spPr>
          <a:xfrm>
            <a:off x="4082955" y="5527343"/>
            <a:ext cx="2974966" cy="491320"/>
          </a:xfrm>
          <a:prstGeom prst="rect">
            <a:avLst/>
          </a:prstGeom>
          <a:solidFill>
            <a:srgbClr val="CF397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Driving</a:t>
            </a:r>
            <a:r>
              <a:rPr lang="nl-NL" b="1" dirty="0" smtClean="0"/>
              <a:t> force</a:t>
            </a:r>
            <a:endParaRPr lang="nl-NL" b="1" dirty="0"/>
          </a:p>
        </p:txBody>
      </p:sp>
      <p:sp>
        <p:nvSpPr>
          <p:cNvPr id="13" name="Rechthoek 12"/>
          <p:cNvSpPr/>
          <p:nvPr/>
        </p:nvSpPr>
        <p:spPr>
          <a:xfrm>
            <a:off x="7251755" y="5527343"/>
            <a:ext cx="2974966" cy="491320"/>
          </a:xfrm>
          <a:prstGeom prst="rect">
            <a:avLst/>
          </a:prstGeom>
          <a:solidFill>
            <a:srgbClr val="CF397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 smtClean="0"/>
              <a:t>Pulling</a:t>
            </a:r>
            <a:r>
              <a:rPr lang="nl-NL" b="1" dirty="0" smtClean="0"/>
              <a:t> force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2670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D6EEB011-E479-4D12-91D8-8AF621E6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78" y="1162843"/>
            <a:ext cx="10515600" cy="1325563"/>
          </a:xfrm>
        </p:spPr>
        <p:txBody>
          <a:bodyPr/>
          <a:lstStyle/>
          <a:p>
            <a:pPr algn="r"/>
            <a:r>
              <a:rPr lang="nl-NL" dirty="0" err="1"/>
              <a:t>t</a:t>
            </a:r>
            <a:r>
              <a:rPr lang="nl-NL" dirty="0" err="1" smtClean="0"/>
              <a:t>o</a:t>
            </a:r>
            <a:r>
              <a:rPr lang="nl-NL" dirty="0" smtClean="0"/>
              <a:t> </a:t>
            </a:r>
            <a:r>
              <a:rPr lang="nl-NL" dirty="0" err="1" smtClean="0"/>
              <a:t>develope</a:t>
            </a:r>
            <a:r>
              <a:rPr lang="nl-NL" dirty="0" smtClean="0"/>
              <a:t> </a:t>
            </a:r>
            <a:r>
              <a:rPr lang="nl-NL" dirty="0" err="1" smtClean="0"/>
              <a:t>ownership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="" xmlns:a16="http://schemas.microsoft.com/office/drawing/2014/main" id="{ECB1D896-30BE-4DD9-B360-5CD36B9D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618" y="2485230"/>
            <a:ext cx="9785445" cy="3847331"/>
          </a:xfrm>
        </p:spPr>
        <p:txBody>
          <a:bodyPr/>
          <a:lstStyle/>
          <a:p>
            <a:pPr marL="623888" lvl="0" indent="-528638">
              <a:buFont typeface="Courier New" pitchFamily="49" charset="0"/>
              <a:buChar char="o"/>
            </a:pPr>
            <a:r>
              <a:rPr lang="nl-NL" i="1" dirty="0" smtClean="0"/>
              <a:t>Strategic</a:t>
            </a:r>
            <a:r>
              <a:rPr lang="nl-NL" dirty="0"/>
              <a:t>	</a:t>
            </a:r>
            <a:r>
              <a:rPr lang="nl-NL" dirty="0" err="1" smtClean="0"/>
              <a:t>give</a:t>
            </a:r>
            <a:r>
              <a:rPr lang="nl-NL" dirty="0" smtClean="0"/>
              <a:t> up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pocessings</a:t>
            </a:r>
            <a:endParaRPr lang="nl-NL" dirty="0" smtClean="0"/>
          </a:p>
          <a:p>
            <a:pPr marL="623888" lvl="0" indent="-528638">
              <a:buFont typeface="Courier New" pitchFamily="49" charset="0"/>
              <a:buChar char="o"/>
            </a:pPr>
            <a:r>
              <a:rPr lang="nl-NL" i="1" dirty="0" err="1" smtClean="0"/>
              <a:t>Tactical</a:t>
            </a:r>
            <a:r>
              <a:rPr lang="nl-NL" i="1" dirty="0" smtClean="0"/>
              <a:t> </a:t>
            </a:r>
            <a:r>
              <a:rPr lang="nl-NL" dirty="0" smtClean="0"/>
              <a:t>		</a:t>
            </a:r>
            <a:r>
              <a:rPr lang="nl-NL" dirty="0" err="1" smtClean="0"/>
              <a:t>leadership</a:t>
            </a:r>
            <a:r>
              <a:rPr lang="nl-NL" dirty="0" smtClean="0"/>
              <a:t>, the </a:t>
            </a:r>
            <a:r>
              <a:rPr lang="nl-NL" dirty="0" err="1" smtClean="0"/>
              <a:t>brain</a:t>
            </a:r>
            <a:r>
              <a:rPr lang="nl-NL" dirty="0" smtClean="0"/>
              <a:t> of the </a:t>
            </a:r>
            <a:r>
              <a:rPr lang="nl-NL" dirty="0" err="1" smtClean="0"/>
              <a:t>organisation</a:t>
            </a:r>
            <a:endParaRPr lang="nl-NL" dirty="0" smtClean="0"/>
          </a:p>
          <a:p>
            <a:pPr marL="623888" lvl="0" indent="-528638">
              <a:buFont typeface="Courier New" pitchFamily="49" charset="0"/>
              <a:buChar char="o"/>
            </a:pPr>
            <a:r>
              <a:rPr lang="nl-NL" i="1" dirty="0" err="1" smtClean="0"/>
              <a:t>Operational</a:t>
            </a:r>
            <a:r>
              <a:rPr lang="nl-NL" dirty="0" smtClean="0"/>
              <a:t> 	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dynamics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support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4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D6EEB011-E479-4D12-91D8-8AF621E6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78" y="1162843"/>
            <a:ext cx="10515600" cy="1325563"/>
          </a:xfrm>
        </p:spPr>
        <p:txBody>
          <a:bodyPr/>
          <a:lstStyle/>
          <a:p>
            <a:pPr algn="r"/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dynamics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support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="" xmlns:a16="http://schemas.microsoft.com/office/drawing/2014/main" id="{ECB1D896-30BE-4DD9-B360-5CD36B9D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863" y="2485230"/>
            <a:ext cx="6941024" cy="384733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nl-NL" dirty="0" err="1"/>
              <a:t>Create</a:t>
            </a:r>
            <a:r>
              <a:rPr lang="nl-NL" dirty="0"/>
              <a:t> a </a:t>
            </a:r>
            <a:r>
              <a:rPr lang="nl-NL" dirty="0" err="1"/>
              <a:t>social</a:t>
            </a:r>
            <a:r>
              <a:rPr lang="nl-NL" dirty="0"/>
              <a:t>-safe </a:t>
            </a:r>
            <a:r>
              <a:rPr lang="nl-NL" dirty="0" err="1"/>
              <a:t>environnement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err="1"/>
              <a:t>Create</a:t>
            </a:r>
            <a:r>
              <a:rPr lang="nl-NL" dirty="0"/>
              <a:t> </a:t>
            </a:r>
            <a:r>
              <a:rPr lang="nl-NL" dirty="0" err="1"/>
              <a:t>clear</a:t>
            </a:r>
            <a:r>
              <a:rPr lang="nl-NL" dirty="0"/>
              <a:t> </a:t>
            </a:r>
            <a:r>
              <a:rPr lang="nl-NL" dirty="0" err="1"/>
              <a:t>positions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mandates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Offer adequate support </a:t>
            </a:r>
            <a:r>
              <a:rPr lang="nl-NL" dirty="0" smtClean="0"/>
              <a:t>equipement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err="1"/>
              <a:t>Facilitate</a:t>
            </a:r>
            <a:r>
              <a:rPr lang="nl-NL" dirty="0"/>
              <a:t> the </a:t>
            </a:r>
            <a:r>
              <a:rPr lang="nl-NL" dirty="0" err="1"/>
              <a:t>learning</a:t>
            </a:r>
            <a:r>
              <a:rPr lang="nl-NL" dirty="0"/>
              <a:t> proces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Make experiments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Offer coaching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err="1"/>
              <a:t>Appreciate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others</a:t>
            </a:r>
            <a:r>
              <a:rPr lang="nl-NL" dirty="0"/>
              <a:t> commitment</a:t>
            </a:r>
          </a:p>
        </p:txBody>
      </p:sp>
    </p:spTree>
    <p:extLst>
      <p:ext uri="{BB962C8B-B14F-4D97-AF65-F5344CB8AC3E}">
        <p14:creationId xmlns:p14="http://schemas.microsoft.com/office/powerpoint/2010/main" val="2747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6EEB011-E479-4D12-91D8-8AF621E6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78" y="1162843"/>
            <a:ext cx="10515600" cy="1325563"/>
          </a:xfrm>
        </p:spPr>
        <p:txBody>
          <a:bodyPr/>
          <a:lstStyle/>
          <a:p>
            <a:pPr algn="r"/>
            <a:r>
              <a:rPr lang="nl-NL" dirty="0" smtClean="0"/>
              <a:t>Introduction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xmlns="" id="{ECB1D896-30BE-4DD9-B360-5CD36B9D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552" y="24852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Motivational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  Dependency tends toward a loss of “responsibility</a:t>
            </a:r>
            <a:r>
              <a:rPr lang="en-US" dirty="0" smtClean="0"/>
              <a:t>”.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  Dependency creates preoccupation with external source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  Dependency perpetuates the mindset of “poverty”.</a:t>
            </a:r>
          </a:p>
        </p:txBody>
      </p:sp>
    </p:spTree>
    <p:extLst>
      <p:ext uri="{BB962C8B-B14F-4D97-AF65-F5344CB8AC3E}">
        <p14:creationId xmlns:p14="http://schemas.microsoft.com/office/powerpoint/2010/main" val="20168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6EEB011-E479-4D12-91D8-8AF621E6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78" y="1162843"/>
            <a:ext cx="10515600" cy="1325563"/>
          </a:xfrm>
        </p:spPr>
        <p:txBody>
          <a:bodyPr/>
          <a:lstStyle/>
          <a:p>
            <a:pPr algn="r"/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xmlns="" id="{ECB1D896-30BE-4DD9-B360-5CD36B9D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552" y="24852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Economic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  Foreign funding creates a vulnerability to the foreign economy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  Foreign funding often means dependence on a single source.</a:t>
            </a:r>
          </a:p>
        </p:txBody>
      </p:sp>
    </p:spTree>
    <p:extLst>
      <p:ext uri="{BB962C8B-B14F-4D97-AF65-F5344CB8AC3E}">
        <p14:creationId xmlns:p14="http://schemas.microsoft.com/office/powerpoint/2010/main" val="25270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73C6C88-31A1-4F91-9DB0-440D3440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82" y="1162843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Preparation </a:t>
            </a:r>
            <a:r>
              <a:rPr lang="nl-NL" dirty="0" smtClean="0"/>
              <a:t>stage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1082D7B-4C4C-4E52-83E7-F40DF649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82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3600" dirty="0" smtClean="0"/>
              <a:t>Trusting relationship.</a:t>
            </a:r>
          </a:p>
          <a:p>
            <a:pPr marL="0" indent="0">
              <a:buNone/>
            </a:pPr>
            <a:r>
              <a:rPr lang="en-US" sz="3600" dirty="0" smtClean="0"/>
              <a:t>Awareness </a:t>
            </a:r>
            <a:r>
              <a:rPr lang="en-US" sz="3600" dirty="0"/>
              <a:t>of the need for </a:t>
            </a:r>
            <a:r>
              <a:rPr lang="en-US" sz="3600" dirty="0" smtClean="0"/>
              <a:t>change.</a:t>
            </a:r>
            <a:endParaRPr lang="nl-NL" sz="3600" dirty="0"/>
          </a:p>
          <a:p>
            <a:pPr marL="0" indent="0">
              <a:buNone/>
            </a:pPr>
            <a:r>
              <a:rPr lang="nl-NL" sz="3600" dirty="0" smtClean="0"/>
              <a:t>Specific knowledge.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00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1082D7B-4C4C-4E52-83E7-F40DF649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828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 smtClean="0"/>
              <a:t>NGO’s are accountable to their communities</a:t>
            </a:r>
          </a:p>
          <a:p>
            <a:r>
              <a:rPr lang="nl-NL" dirty="0" smtClean="0"/>
              <a:t>NGOs are mission-based organizations</a:t>
            </a:r>
          </a:p>
          <a:p>
            <a:r>
              <a:rPr lang="nl-NL" dirty="0"/>
              <a:t>N</a:t>
            </a:r>
            <a:r>
              <a:rPr lang="nl-NL" dirty="0" smtClean="0"/>
              <a:t>GOs promote the highest professional and christian principles</a:t>
            </a:r>
          </a:p>
          <a:p>
            <a:r>
              <a:rPr lang="nl-NL" dirty="0" smtClean="0"/>
              <a:t>NGOs exercise responsible resource management and </a:t>
            </a:r>
          </a:p>
          <a:p>
            <a:pPr marL="0" indent="0">
              <a:buNone/>
            </a:pPr>
            <a:r>
              <a:rPr lang="nl-NL" dirty="0" smtClean="0"/>
              <a:t>Mobilization.</a:t>
            </a:r>
          </a:p>
          <a:p>
            <a:r>
              <a:rPr lang="nl-NL" dirty="0" smtClean="0"/>
              <a:t>NGOs are responsive to the communities they serve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55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1082D7B-4C4C-4E52-83E7-F40DF649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828"/>
            <a:ext cx="10515600" cy="4351338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Good </a:t>
            </a:r>
            <a:r>
              <a:rPr lang="nl-NL" dirty="0"/>
              <a:t>governance has a formal structure</a:t>
            </a:r>
          </a:p>
          <a:p>
            <a:r>
              <a:rPr lang="nl-NL" dirty="0"/>
              <a:t>Good governance involves the separation of governance and management.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41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429" y="105566"/>
            <a:ext cx="9495611" cy="675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34" y="381000"/>
            <a:ext cx="10347170" cy="637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222" y="381000"/>
            <a:ext cx="10465573" cy="618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379</Words>
  <Application>Microsoft Office PowerPoint</Application>
  <PresentationFormat>Breedbeeld</PresentationFormat>
  <Paragraphs>111</Paragraphs>
  <Slides>18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Segoe UI</vt:lpstr>
      <vt:lpstr>Kantoorthema</vt:lpstr>
      <vt:lpstr>      What does ownership of development mean for churches and NGO’s and for the constituencies in CEE and in WE”?</vt:lpstr>
      <vt:lpstr>Introduction</vt:lpstr>
      <vt:lpstr>PowerPoint-presentatie</vt:lpstr>
      <vt:lpstr>Preparation stage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Example.</vt:lpstr>
      <vt:lpstr>Response</vt:lpstr>
      <vt:lpstr>      What does ownership means for churches and NGO’s and the constituencies in CEE and WE? </vt:lpstr>
      <vt:lpstr>Key Words</vt:lpstr>
      <vt:lpstr>Tough issue</vt:lpstr>
      <vt:lpstr> 5 forces for change </vt:lpstr>
      <vt:lpstr>to develope ownership</vt:lpstr>
      <vt:lpstr>Between dynamics and support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 1</dc:title>
  <dc:creator>Tiny Hoving</dc:creator>
  <cp:lastModifiedBy>Tiny Hoving</cp:lastModifiedBy>
  <cp:revision>33</cp:revision>
  <dcterms:created xsi:type="dcterms:W3CDTF">2017-10-10T15:38:23Z</dcterms:created>
  <dcterms:modified xsi:type="dcterms:W3CDTF">2017-10-27T12:50:06Z</dcterms:modified>
</cp:coreProperties>
</file>