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52" r:id="rId2"/>
    <p:sldId id="353" r:id="rId3"/>
    <p:sldId id="354" r:id="rId4"/>
    <p:sldId id="355" r:id="rId5"/>
    <p:sldId id="357" r:id="rId6"/>
    <p:sldId id="358" r:id="rId7"/>
    <p:sldId id="362" r:id="rId8"/>
    <p:sldId id="367" r:id="rId9"/>
    <p:sldId id="369" r:id="rId10"/>
    <p:sldId id="370" r:id="rId11"/>
    <p:sldId id="371" r:id="rId12"/>
    <p:sldId id="372" r:id="rId13"/>
    <p:sldId id="373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3183C-B01F-4BEC-86B3-ACC84613BA8D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EA6D0-21EA-45F2-9046-CBD7DF504C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225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483BC8-9676-422C-B93F-E8B1552D27EE}" type="slidenum">
              <a:rPr lang="de-DE" altLang="nl-NL"/>
              <a:pPr/>
              <a:t>1</a:t>
            </a:fld>
            <a:endParaRPr lang="de-DE" altLang="nl-NL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03821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28F24C-5F87-48BE-93A4-253BF8DCE497}" type="slidenum">
              <a:rPr lang="de-DE" altLang="nl-NL"/>
              <a:pPr/>
              <a:t>10</a:t>
            </a:fld>
            <a:endParaRPr lang="de-DE" altLang="nl-NL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56318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1A4047-A94E-4009-96AF-DE56C42A7B3E}" type="slidenum">
              <a:rPr lang="de-DE" altLang="nl-NL"/>
              <a:pPr/>
              <a:t>11</a:t>
            </a:fld>
            <a:endParaRPr lang="de-DE" altLang="nl-NL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6679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320FDE-CF4E-413B-A829-91DACF5D3F75}" type="slidenum">
              <a:rPr lang="de-DE" altLang="nl-NL"/>
              <a:pPr/>
              <a:t>12</a:t>
            </a:fld>
            <a:endParaRPr lang="de-DE" altLang="nl-NL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97780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210383-CFBF-4CD4-A1E2-9740CFBA12F1}" type="slidenum">
              <a:rPr lang="de-DE" altLang="nl-NL"/>
              <a:pPr/>
              <a:t>13</a:t>
            </a:fld>
            <a:endParaRPr lang="de-DE" altLang="nl-NL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03995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25E9D7-AF04-40A4-92DB-81FC71A70B3A}" type="slidenum">
              <a:rPr lang="de-DE" altLang="nl-NL"/>
              <a:pPr/>
              <a:t>14</a:t>
            </a:fld>
            <a:endParaRPr lang="de-DE" altLang="nl-NL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6874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1BC57C-5219-4309-B8D9-8598AD68DE10}" type="slidenum">
              <a:rPr lang="de-DE" altLang="nl-NL"/>
              <a:pPr/>
              <a:t>15</a:t>
            </a:fld>
            <a:endParaRPr lang="de-DE" altLang="nl-NL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97199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F5A05E-0D51-4D2A-89D9-1C7BEB685F69}" type="slidenum">
              <a:rPr lang="de-DE" altLang="nl-NL"/>
              <a:pPr/>
              <a:t>16</a:t>
            </a:fld>
            <a:endParaRPr lang="de-DE" altLang="nl-NL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15680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28C84C-1B50-4182-8B04-4ADEB4AA3828}" type="slidenum">
              <a:rPr lang="de-DE" altLang="nl-NL"/>
              <a:pPr/>
              <a:t>17</a:t>
            </a:fld>
            <a:endParaRPr lang="de-DE" altLang="nl-NL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88132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6FCF60-62B6-46D4-9AEC-95948CFD531A}" type="slidenum">
              <a:rPr lang="de-DE" altLang="nl-NL"/>
              <a:pPr/>
              <a:t>18</a:t>
            </a:fld>
            <a:endParaRPr lang="de-DE" altLang="nl-NL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641769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F1F523-153C-4449-B21A-54A09369BAA7}" type="slidenum">
              <a:rPr lang="de-DE" altLang="nl-NL"/>
              <a:pPr/>
              <a:t>19</a:t>
            </a:fld>
            <a:endParaRPr lang="de-DE" altLang="nl-NL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9076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541AA0-EFB3-42CC-B529-EA52B1448F8E}" type="slidenum">
              <a:rPr lang="de-DE" altLang="nl-NL"/>
              <a:pPr/>
              <a:t>2</a:t>
            </a:fld>
            <a:endParaRPr lang="de-DE" altLang="nl-NL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756801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CC9215-2B04-425C-A123-9E79891002D3}" type="slidenum">
              <a:rPr lang="de-DE" altLang="nl-NL"/>
              <a:pPr/>
              <a:t>20</a:t>
            </a:fld>
            <a:endParaRPr lang="de-DE" altLang="nl-NL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724505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1FF781-3A62-4218-A3C8-FD8DDC9CF932}" type="slidenum">
              <a:rPr lang="de-DE" altLang="nl-NL"/>
              <a:pPr/>
              <a:t>21</a:t>
            </a:fld>
            <a:endParaRPr lang="de-DE" altLang="nl-NL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021497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1462FD-0CD3-44E2-81EF-0A979AE2599B}" type="slidenum">
              <a:rPr lang="de-DE" altLang="nl-NL"/>
              <a:pPr/>
              <a:t>22</a:t>
            </a:fld>
            <a:endParaRPr lang="de-DE" altLang="nl-NL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295893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9F2A73-61B8-4B92-BD81-484BCD2C4312}" type="slidenum">
              <a:rPr lang="de-DE" altLang="nl-NL"/>
              <a:pPr/>
              <a:t>23</a:t>
            </a:fld>
            <a:endParaRPr lang="de-DE" altLang="nl-NL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80269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8966CB-B77E-4047-9B0E-CDB05A97EF69}" type="slidenum">
              <a:rPr lang="de-DE" altLang="nl-NL"/>
              <a:pPr/>
              <a:t>24</a:t>
            </a:fld>
            <a:endParaRPr lang="de-DE" altLang="nl-NL"/>
          </a:p>
        </p:txBody>
      </p:sp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78885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C90994-571E-4A59-8793-B944C4275318}" type="slidenum">
              <a:rPr lang="de-DE" altLang="nl-NL"/>
              <a:pPr/>
              <a:t>25</a:t>
            </a:fld>
            <a:endParaRPr lang="de-DE" altLang="nl-NL"/>
          </a:p>
        </p:txBody>
      </p:sp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095715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F5C141-1812-4B7C-A18E-2A12BD0B89E1}" type="slidenum">
              <a:rPr lang="de-DE" altLang="nl-NL"/>
              <a:pPr/>
              <a:t>26</a:t>
            </a:fld>
            <a:endParaRPr lang="de-DE" altLang="nl-NL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532322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863E13-48D9-46F5-9910-8936BF6A38F0}" type="slidenum">
              <a:rPr lang="de-DE" altLang="nl-NL"/>
              <a:pPr/>
              <a:t>27</a:t>
            </a:fld>
            <a:endParaRPr lang="de-DE" altLang="nl-NL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527903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E77924-42B9-40CA-AEEE-F27A8D57AEE8}" type="slidenum">
              <a:rPr lang="de-DE" altLang="nl-NL"/>
              <a:pPr/>
              <a:t>28</a:t>
            </a:fld>
            <a:endParaRPr lang="de-DE" altLang="nl-NL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378666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069358-D359-4362-B764-2419B670A68B}" type="slidenum">
              <a:rPr lang="de-DE" altLang="nl-NL"/>
              <a:pPr/>
              <a:t>29</a:t>
            </a:fld>
            <a:endParaRPr lang="de-DE" altLang="nl-NL"/>
          </a:p>
        </p:txBody>
      </p:sp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90672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A039AC-32D5-4F9E-BCC2-BB499A85AAFE}" type="slidenum">
              <a:rPr lang="de-DE" altLang="nl-NL"/>
              <a:pPr/>
              <a:t>3</a:t>
            </a:fld>
            <a:endParaRPr lang="de-DE" altLang="nl-NL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80016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8D38F7-554B-45D3-A357-6DD06F8BD2C8}" type="slidenum">
              <a:rPr lang="de-DE" altLang="nl-NL"/>
              <a:pPr/>
              <a:t>30</a:t>
            </a:fld>
            <a:endParaRPr lang="de-DE" altLang="nl-NL"/>
          </a:p>
        </p:txBody>
      </p:sp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19937" cy="40052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2041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0B104F-CA53-478C-8B4B-F7D82C147C26}" type="slidenum">
              <a:rPr lang="de-DE" altLang="nl-NL"/>
              <a:pPr/>
              <a:t>4</a:t>
            </a:fld>
            <a:endParaRPr lang="de-DE" altLang="nl-NL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1070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0A2C7E-DF59-41DE-A511-93CFB4D718F2}" type="slidenum">
              <a:rPr lang="de-DE" altLang="nl-NL"/>
              <a:pPr/>
              <a:t>5</a:t>
            </a:fld>
            <a:endParaRPr lang="de-DE" altLang="nl-NL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1415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8ADA49-A682-469A-A60E-03D7D8A72D01}" type="slidenum">
              <a:rPr lang="de-DE" altLang="nl-NL"/>
              <a:pPr/>
              <a:t>6</a:t>
            </a:fld>
            <a:endParaRPr lang="de-DE" altLang="nl-NL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4058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3E3B20-199D-4B0C-9BBC-E0BC7900AB9B}" type="slidenum">
              <a:rPr lang="de-DE" altLang="nl-NL"/>
              <a:pPr/>
              <a:t>7</a:t>
            </a:fld>
            <a:endParaRPr lang="de-DE" altLang="nl-NL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54089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AFF86C-801E-4A87-BA93-5B45BE59029A}" type="slidenum">
              <a:rPr lang="de-DE" altLang="nl-NL"/>
              <a:pPr/>
              <a:t>8</a:t>
            </a:fld>
            <a:endParaRPr lang="de-DE" altLang="nl-NL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8015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1F8013-164E-4DAC-96E5-4DC8158F2855}" type="slidenum">
              <a:rPr lang="de-DE" altLang="nl-NL"/>
              <a:pPr/>
              <a:t>9</a:t>
            </a:fld>
            <a:endParaRPr lang="de-DE" altLang="nl-NL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435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33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80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271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3801" y="1122364"/>
            <a:ext cx="9138048" cy="2382837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0"/>
          </p:nvPr>
        </p:nvSpPr>
        <p:spPr>
          <a:xfrm>
            <a:off x="838091" y="6356351"/>
            <a:ext cx="2738081" cy="360363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nl-NL"/>
              <a:t>10.10.17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>
          <a:xfrm>
            <a:off x="8609479" y="6356351"/>
            <a:ext cx="2738081" cy="360363"/>
          </a:xfrm>
        </p:spPr>
        <p:txBody>
          <a:bodyPr/>
          <a:lstStyle>
            <a:lvl1pPr>
              <a:defRPr/>
            </a:lvl1pPr>
          </a:lstStyle>
          <a:p>
            <a:fld id="{5BCAEDD1-9318-4B4E-AB02-4EE669261AD3}" type="slidenum">
              <a:rPr lang="de-DE" altLang="nl-NL"/>
              <a:pPr/>
              <a:t>‹nr.›</a:t>
            </a:fld>
            <a:endParaRPr lang="de-DE" altLang="nl-NL"/>
          </a:p>
        </p:txBody>
      </p:sp>
    </p:spTree>
    <p:extLst>
      <p:ext uri="{BB962C8B-B14F-4D97-AF65-F5344CB8AC3E}">
        <p14:creationId xmlns:p14="http://schemas.microsoft.com/office/powerpoint/2010/main" val="178791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42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53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819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508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9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05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57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41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30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browse/partnership?s=t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tyimages.de/fotos/dove---bird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ithincommunityscotland.org/poverty-truth-commission/about-ptc/" TargetMode="External"/><Relationship Id="rId4" Type="http://schemas.openxmlformats.org/officeDocument/2006/relationships/hyperlink" Target="https://healingthenations.co.uk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251"/>
            <a:ext cx="12190413" cy="6872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"/>
            <a:ext cx="6611077" cy="1793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3801" y="1505201"/>
            <a:ext cx="9142810" cy="2387289"/>
          </a:xfrm>
          <a:ln/>
        </p:spPr>
        <p:txBody>
          <a:bodyPr anchor="t"/>
          <a:lstStyle/>
          <a:p>
            <a:pPr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</a:tabLst>
            </a:pPr>
            <a:r>
              <a:rPr lang="nl-NL" altLang="nl-NL" sz="4800" b="1">
                <a:latin typeface="Calibri Light" panose="020F0302020204030204" pitchFamily="34" charset="0"/>
              </a:rPr>
              <a:t>Towards Partnership </a:t>
            </a:r>
            <a:br>
              <a:rPr lang="nl-NL" altLang="nl-NL" sz="4800" b="1">
                <a:latin typeface="Calibri Light" panose="020F0302020204030204" pitchFamily="34" charset="0"/>
              </a:rPr>
            </a:br>
            <a:r>
              <a:rPr lang="nl-NL" altLang="nl-NL" sz="4800" b="1">
                <a:latin typeface="Calibri Light" panose="020F0302020204030204" pitchFamily="34" charset="0"/>
              </a:rPr>
              <a:t>in Mutual Dependency</a:t>
            </a:r>
            <a:r>
              <a:rPr lang="nl-NL" altLang="nl-NL" b="1">
                <a:latin typeface="Calibri Light" panose="020F0302020204030204" pitchFamily="34" charset="0"/>
              </a:rPr>
              <a:t/>
            </a:r>
            <a:br>
              <a:rPr lang="nl-NL" altLang="nl-NL" b="1">
                <a:latin typeface="Calibri Light" panose="020F0302020204030204" pitchFamily="34" charset="0"/>
              </a:rPr>
            </a:br>
            <a:endParaRPr lang="nl-NL" altLang="nl-NL" b="1">
              <a:latin typeface="Calibri Light" panose="020F0302020204030204" pitchFamily="34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3801" y="3892490"/>
            <a:ext cx="9142810" cy="1655547"/>
          </a:xfrm>
          <a:ln/>
        </p:spPr>
        <p:txBody>
          <a:bodyPr vert="horz" lIns="89988" tIns="44994" rIns="89988" bIns="44994" rtlCol="0">
            <a:normAutofit fontScale="85000" lnSpcReduction="20000"/>
          </a:bodyPr>
          <a:lstStyle/>
          <a:p>
            <a:pPr marL="0" indent="0" algn="r">
              <a:spcAft>
                <a:spcPct val="0"/>
              </a:spcAft>
              <a:buNone/>
              <a:tabLst>
                <a:tab pos="0" algn="l"/>
                <a:tab pos="104765" algn="l"/>
                <a:tab pos="553983" algn="l"/>
                <a:tab pos="1003200" algn="l"/>
                <a:tab pos="1452418" algn="l"/>
                <a:tab pos="1901635" algn="l"/>
                <a:tab pos="2350853" algn="l"/>
                <a:tab pos="2800070" algn="l"/>
                <a:tab pos="3249288" algn="l"/>
                <a:tab pos="3698505" algn="l"/>
                <a:tab pos="4147723" algn="l"/>
                <a:tab pos="4596940" algn="l"/>
                <a:tab pos="5046158" algn="l"/>
                <a:tab pos="5495375" algn="l"/>
                <a:tab pos="5944593" algn="l"/>
                <a:tab pos="6393811" algn="l"/>
                <a:tab pos="6843029" algn="l"/>
                <a:tab pos="7292246" algn="l"/>
                <a:tab pos="7741464" algn="l"/>
                <a:tab pos="8190681" algn="l"/>
                <a:tab pos="8639899" algn="l"/>
                <a:tab pos="8685931" algn="l"/>
              </a:tabLst>
            </a:pPr>
            <a:endParaRPr lang="de-DE" altLang="nl-NL" sz="4400">
              <a:latin typeface="Calibri Light" panose="020F0302020204030204" pitchFamily="34" charset="0"/>
            </a:endParaRPr>
          </a:p>
          <a:p>
            <a:pPr marL="0" indent="0" algn="r">
              <a:spcAft>
                <a:spcPct val="0"/>
              </a:spcAft>
              <a:buNone/>
              <a:tabLst>
                <a:tab pos="0" algn="l"/>
                <a:tab pos="104765" algn="l"/>
                <a:tab pos="553983" algn="l"/>
                <a:tab pos="1003200" algn="l"/>
                <a:tab pos="1452418" algn="l"/>
                <a:tab pos="1901635" algn="l"/>
                <a:tab pos="2350853" algn="l"/>
                <a:tab pos="2800070" algn="l"/>
                <a:tab pos="3249288" algn="l"/>
                <a:tab pos="3698505" algn="l"/>
                <a:tab pos="4147723" algn="l"/>
                <a:tab pos="4596940" algn="l"/>
                <a:tab pos="5046158" algn="l"/>
                <a:tab pos="5495375" algn="l"/>
                <a:tab pos="5944593" algn="l"/>
                <a:tab pos="6393811" algn="l"/>
                <a:tab pos="6843029" algn="l"/>
                <a:tab pos="7292246" algn="l"/>
                <a:tab pos="7741464" algn="l"/>
                <a:tab pos="8190681" algn="l"/>
                <a:tab pos="8639899" algn="l"/>
                <a:tab pos="8685931" algn="l"/>
              </a:tabLst>
            </a:pPr>
            <a:endParaRPr lang="de-DE" altLang="nl-NL" sz="4400">
              <a:latin typeface="Calibri Light" panose="020F0302020204030204" pitchFamily="34" charset="0"/>
            </a:endParaRPr>
          </a:p>
          <a:p>
            <a:pPr marL="0" indent="0" algn="r">
              <a:spcAft>
                <a:spcPct val="0"/>
              </a:spcAft>
              <a:buNone/>
              <a:tabLst>
                <a:tab pos="0" algn="l"/>
                <a:tab pos="104765" algn="l"/>
                <a:tab pos="553983" algn="l"/>
                <a:tab pos="1003200" algn="l"/>
                <a:tab pos="1452418" algn="l"/>
                <a:tab pos="1901635" algn="l"/>
                <a:tab pos="2350853" algn="l"/>
                <a:tab pos="2800070" algn="l"/>
                <a:tab pos="3249288" algn="l"/>
                <a:tab pos="3698505" algn="l"/>
                <a:tab pos="4147723" algn="l"/>
                <a:tab pos="4596940" algn="l"/>
                <a:tab pos="5046158" algn="l"/>
                <a:tab pos="5495375" algn="l"/>
                <a:tab pos="5944593" algn="l"/>
                <a:tab pos="6393811" algn="l"/>
                <a:tab pos="6843029" algn="l"/>
                <a:tab pos="7292246" algn="l"/>
                <a:tab pos="7741464" algn="l"/>
                <a:tab pos="8190681" algn="l"/>
                <a:tab pos="8639899" algn="l"/>
                <a:tab pos="8685931" algn="l"/>
              </a:tabLst>
            </a:pPr>
            <a:r>
              <a:rPr lang="de-DE" altLang="nl-NL" sz="4400">
                <a:latin typeface="Calibri Light" panose="020F0302020204030204" pitchFamily="34" charset="0"/>
              </a:rPr>
              <a:t>Eszter Csorba</a:t>
            </a:r>
          </a:p>
        </p:txBody>
      </p:sp>
    </p:spTree>
    <p:extLst>
      <p:ext uri="{BB962C8B-B14F-4D97-AF65-F5344CB8AC3E}">
        <p14:creationId xmlns:p14="http://schemas.microsoft.com/office/powerpoint/2010/main" val="3433380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1A6E8A9F-05E6-4370-B3C8-401C66BE4983}" type="slidenum">
              <a:rPr lang="de-DE" altLang="nl-NL"/>
              <a:pPr/>
              <a:t>10</a:t>
            </a:fld>
            <a:endParaRPr lang="de-DE" altLang="nl-NL"/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Towards</a:t>
            </a:r>
            <a:r>
              <a:rPr lang="nl-NL" altLang="nl-NL">
                <a:solidFill>
                  <a:srgbClr val="990000"/>
                </a:solidFill>
                <a:latin typeface="Calibri Light" panose="020F0302020204030204" pitchFamily="34" charset="0"/>
              </a:rPr>
              <a:t> </a:t>
            </a:r>
            <a:r>
              <a:rPr lang="nl-NL" altLang="nl-NL">
                <a:latin typeface="Calibri Light" panose="020F0302020204030204" pitchFamily="34" charset="0"/>
              </a:rPr>
              <a:t>Partnership in Mutual Dependency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23805" y="2484562"/>
            <a:ext cx="10514231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647700" indent="-531813"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2800">
                <a:latin typeface="Calibri" panose="020F0502020204030204" pitchFamily="34" charset="0"/>
              </a:rPr>
              <a:t>4) Who are the partners?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nl-NL" altLang="nl-NL" sz="2800">
              <a:latin typeface="Calibri" panose="020F0502020204030204" pitchFamily="34" charset="0"/>
            </a:endParaRP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2160307" y="3971855"/>
            <a:ext cx="2592049" cy="1439676"/>
          </a:xfrm>
          <a:prstGeom prst="ellipse">
            <a:avLst/>
          </a:prstGeom>
          <a:solidFill>
            <a:srgbClr val="99CCFF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de-DE" altLang="nl-NL" sz="2000"/>
              <a:t>Supporting Partner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4780927" y="3971855"/>
            <a:ext cx="2592050" cy="1439676"/>
          </a:xfrm>
          <a:prstGeom prst="ellipse">
            <a:avLst/>
          </a:prstGeom>
          <a:solidFill>
            <a:srgbClr val="99CC66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de-DE" altLang="nl-NL" sz="2000"/>
              <a:t>Implementing Partner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7371390" y="3935347"/>
            <a:ext cx="2592050" cy="1439675"/>
          </a:xfrm>
          <a:prstGeom prst="ellipse">
            <a:avLst/>
          </a:prstGeom>
          <a:solidFill>
            <a:srgbClr val="FF6666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de-DE" altLang="nl-NL" sz="2000"/>
              <a:t>Beneficiaries</a:t>
            </a:r>
          </a:p>
        </p:txBody>
      </p:sp>
    </p:spTree>
    <p:extLst>
      <p:ext uri="{BB962C8B-B14F-4D97-AF65-F5344CB8AC3E}">
        <p14:creationId xmlns:p14="http://schemas.microsoft.com/office/powerpoint/2010/main" val="38973935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1D12315-B228-44B3-A8CC-B88923C3849C}" type="slidenum">
              <a:rPr lang="de-DE" altLang="nl-NL"/>
              <a:pPr/>
              <a:t>11</a:t>
            </a:fld>
            <a:endParaRPr lang="de-DE" altLang="nl-NL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Towards</a:t>
            </a:r>
            <a:r>
              <a:rPr lang="nl-NL" altLang="nl-NL">
                <a:solidFill>
                  <a:srgbClr val="990000"/>
                </a:solidFill>
                <a:latin typeface="Calibri Light" panose="020F0302020204030204" pitchFamily="34" charset="0"/>
              </a:rPr>
              <a:t> </a:t>
            </a:r>
            <a:r>
              <a:rPr lang="nl-NL" altLang="nl-NL">
                <a:latin typeface="Calibri Light" panose="020F0302020204030204" pitchFamily="34" charset="0"/>
              </a:rPr>
              <a:t>Partnership in Mutual Dependency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23805" y="2484562"/>
            <a:ext cx="10514231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647700" indent="-531813"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2800">
                <a:latin typeface="Calibri" panose="020F0502020204030204" pitchFamily="34" charset="0"/>
              </a:rPr>
              <a:t>4) Who are the partners?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nl-NL" altLang="nl-NL" sz="2800">
              <a:latin typeface="Calibri" panose="020F0502020204030204" pitchFamily="34" charset="0"/>
            </a:endParaRP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160307" y="3971855"/>
            <a:ext cx="2592049" cy="1439676"/>
          </a:xfrm>
          <a:prstGeom prst="ellipse">
            <a:avLst/>
          </a:prstGeom>
          <a:solidFill>
            <a:srgbClr val="99CCFF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de-DE" altLang="nl-NL" sz="2000"/>
              <a:t>Dutch Church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5969811" y="3960744"/>
            <a:ext cx="2592049" cy="1439675"/>
          </a:xfrm>
          <a:prstGeom prst="ellipse">
            <a:avLst/>
          </a:prstGeom>
          <a:solidFill>
            <a:srgbClr val="FF6666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de-DE" altLang="nl-NL" sz="2000"/>
              <a:t>Beneficiaries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4780927" y="3971855"/>
            <a:ext cx="2592050" cy="1439676"/>
          </a:xfrm>
          <a:prstGeom prst="ellipse">
            <a:avLst/>
          </a:prstGeom>
          <a:solidFill>
            <a:srgbClr val="99CC66">
              <a:alpha val="50000"/>
            </a:srgbClr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de-DE" altLang="nl-NL" sz="2000"/>
              <a:t>Church in CEE</a:t>
            </a:r>
          </a:p>
        </p:txBody>
      </p:sp>
    </p:spTree>
    <p:extLst>
      <p:ext uri="{BB962C8B-B14F-4D97-AF65-F5344CB8AC3E}">
        <p14:creationId xmlns:p14="http://schemas.microsoft.com/office/powerpoint/2010/main" val="27317884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ianummer 10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5EA1C2C-0184-498B-8880-7D0AC85D6EF2}" type="slidenum">
              <a:rPr lang="de-DE" altLang="nl-NL"/>
              <a:pPr/>
              <a:t>12</a:t>
            </a:fld>
            <a:endParaRPr lang="de-DE" altLang="nl-NL"/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Towards</a:t>
            </a:r>
            <a:r>
              <a:rPr lang="nl-NL" altLang="nl-NL">
                <a:solidFill>
                  <a:srgbClr val="990000"/>
                </a:solidFill>
                <a:latin typeface="Calibri Light" panose="020F0302020204030204" pitchFamily="34" charset="0"/>
              </a:rPr>
              <a:t> </a:t>
            </a:r>
            <a:r>
              <a:rPr lang="nl-NL" altLang="nl-NL">
                <a:latin typeface="Calibri Light" panose="020F0302020204030204" pitchFamily="34" charset="0"/>
              </a:rPr>
              <a:t>Partnership in Mutual Dependency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3805" y="2484562"/>
            <a:ext cx="10514231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647700" indent="-531813"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47700" algn="l"/>
                <a:tab pos="1095375" algn="l"/>
                <a:tab pos="1544638" algn="l"/>
                <a:tab pos="1993900" algn="l"/>
                <a:tab pos="2443163" algn="l"/>
                <a:tab pos="2892425" algn="l"/>
                <a:tab pos="3341688" algn="l"/>
                <a:tab pos="3790950" algn="l"/>
                <a:tab pos="4240213" algn="l"/>
                <a:tab pos="4689475" algn="l"/>
                <a:tab pos="5138738" algn="l"/>
                <a:tab pos="5588000" algn="l"/>
                <a:tab pos="6037263" algn="l"/>
                <a:tab pos="6486525" algn="l"/>
                <a:tab pos="6935788" algn="l"/>
                <a:tab pos="7385050" algn="l"/>
                <a:tab pos="7834313" algn="l"/>
                <a:tab pos="8283575" algn="l"/>
                <a:tab pos="8732838" algn="l"/>
                <a:tab pos="9182100" algn="l"/>
                <a:tab pos="96313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2800">
                <a:latin typeface="Calibri" panose="020F0502020204030204" pitchFamily="34" charset="0"/>
              </a:rPr>
              <a:t>4) Who are the partners?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nl-NL" altLang="nl-NL" sz="2800">
              <a:latin typeface="Calibri" panose="020F0502020204030204" pitchFamily="34" charset="0"/>
            </a:endParaRPr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2188878" y="3965505"/>
            <a:ext cx="2592049" cy="1439676"/>
          </a:xfrm>
          <a:prstGeom prst="ellipse">
            <a:avLst/>
          </a:prstGeom>
          <a:solidFill>
            <a:srgbClr val="99CCFF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de-DE" altLang="nl-NL" sz="2000"/>
              <a:t>Supporting Partner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4780927" y="3971855"/>
            <a:ext cx="2592050" cy="1439676"/>
          </a:xfrm>
          <a:prstGeom prst="ellipse">
            <a:avLst/>
          </a:prstGeom>
          <a:solidFill>
            <a:srgbClr val="99CC66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de-DE" altLang="nl-NL" sz="2000"/>
              <a:t>Implementing Partner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7371390" y="3935347"/>
            <a:ext cx="2592050" cy="1439675"/>
          </a:xfrm>
          <a:prstGeom prst="ellipse">
            <a:avLst/>
          </a:prstGeom>
          <a:solidFill>
            <a:srgbClr val="FF6666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de-DE" altLang="nl-NL" sz="2000"/>
              <a:t>Beneficiaries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144444" y="4211536"/>
            <a:ext cx="1871418" cy="947614"/>
          </a:xfrm>
          <a:prstGeom prst="ellipse">
            <a:avLst/>
          </a:prstGeom>
          <a:solidFill>
            <a:srgbClr val="FFD320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60832" rIns="89988" bIns="44994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de-DE" altLang="nl-NL"/>
              <a:t>Constitu-encies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3779346" y="2987732"/>
            <a:ext cx="1799991" cy="947615"/>
          </a:xfrm>
          <a:prstGeom prst="ellipse">
            <a:avLst/>
          </a:prstGeom>
          <a:solidFill>
            <a:srgbClr val="FFD320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60832" rIns="89988" bIns="44994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de-DE" altLang="nl-NL"/>
              <a:t>Private Sector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4895212" y="5605180"/>
            <a:ext cx="2160307" cy="947614"/>
          </a:xfrm>
          <a:prstGeom prst="ellipse">
            <a:avLst/>
          </a:prstGeom>
          <a:solidFill>
            <a:srgbClr val="FFD320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60832" rIns="89988" bIns="44994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de-DE" altLang="nl-NL"/>
              <a:t>Government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911075" y="2952812"/>
            <a:ext cx="1799991" cy="947615"/>
          </a:xfrm>
          <a:prstGeom prst="ellipse">
            <a:avLst/>
          </a:prstGeom>
          <a:solidFill>
            <a:srgbClr val="FFD320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60832" rIns="89988" bIns="44994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de-DE" altLang="nl-NL"/>
              <a:t>Civil Society</a:t>
            </a:r>
          </a:p>
        </p:txBody>
      </p:sp>
    </p:spTree>
    <p:extLst>
      <p:ext uri="{BB962C8B-B14F-4D97-AF65-F5344CB8AC3E}">
        <p14:creationId xmlns:p14="http://schemas.microsoft.com/office/powerpoint/2010/main" val="7769744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1853D39A-18F9-4D83-B0C7-4E29A8B7F673}" type="slidenum">
              <a:rPr lang="de-DE" altLang="nl-NL"/>
              <a:pPr/>
              <a:t>13</a:t>
            </a:fld>
            <a:endParaRPr lang="de-DE" altLang="nl-NL"/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II. Partnership, Ownership and Participation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112693" y="1949643"/>
            <a:ext cx="10514231" cy="4350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644525" indent="-55403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nl-NL" altLang="nl-NL" sz="100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2800">
                <a:latin typeface="Calibri" panose="020F0502020204030204" pitchFamily="34" charset="0"/>
              </a:rPr>
              <a:t>1. Ownership as one of 6 Partnership principles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2800">
                <a:latin typeface="Calibri" panose="020F0502020204030204" pitchFamily="34" charset="0"/>
              </a:rPr>
              <a:t>2. Participation as principle and means to ownership </a:t>
            </a:r>
          </a:p>
          <a:p>
            <a:pPr lvl="2">
              <a:lnSpc>
                <a:spcPct val="90000"/>
              </a:lnSpc>
              <a:spcAft>
                <a:spcPts val="850"/>
              </a:spcAft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Relief-rehabilitation-development paradigm</a:t>
            </a:r>
          </a:p>
          <a:p>
            <a:pPr lvl="2">
              <a:lnSpc>
                <a:spcPct val="90000"/>
              </a:lnSpc>
              <a:spcAft>
                <a:spcPts val="850"/>
              </a:spcAft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Participation continuum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2800">
                <a:latin typeface="Calibri" panose="020F0502020204030204" pitchFamily="34" charset="0"/>
              </a:rPr>
              <a:t>3. Obstacles to Participation and transfer of Ownership</a:t>
            </a:r>
          </a:p>
          <a:p>
            <a:pPr lvl="2">
              <a:lnSpc>
                <a:spcPct val="90000"/>
              </a:lnSpc>
              <a:spcAft>
                <a:spcPts val="850"/>
              </a:spcAft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Viewing poverty as mere material need</a:t>
            </a:r>
          </a:p>
          <a:p>
            <a:pPr lvl="2">
              <a:lnSpc>
                <a:spcPct val="90000"/>
              </a:lnSpc>
              <a:spcAft>
                <a:spcPts val="850"/>
              </a:spcAft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Saviour-Complex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nl-NL" altLang="nl-NL" sz="1600" b="1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nl-NL" altLang="nl-NL" sz="1600" b="1"/>
          </a:p>
        </p:txBody>
      </p:sp>
    </p:spTree>
    <p:extLst>
      <p:ext uri="{BB962C8B-B14F-4D97-AF65-F5344CB8AC3E}">
        <p14:creationId xmlns:p14="http://schemas.microsoft.com/office/powerpoint/2010/main" val="2740610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572919D-FBD5-464C-8B43-D471EAD8390B}" type="slidenum">
              <a:rPr lang="de-DE" altLang="nl-NL"/>
              <a:pPr/>
              <a:t>14</a:t>
            </a:fld>
            <a:endParaRPr lang="de-DE" altLang="nl-NL"/>
          </a:p>
        </p:txBody>
      </p:sp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II. Partnership, Ownership and Participation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92060" y="2052818"/>
            <a:ext cx="11518987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336550" indent="-336550">
              <a:tabLst>
                <a:tab pos="339725" algn="l"/>
                <a:tab pos="339725" algn="l"/>
                <a:tab pos="441325" algn="l"/>
                <a:tab pos="890588" algn="l"/>
                <a:tab pos="1339850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80488" algn="l"/>
                <a:tab pos="9429750" algn="l"/>
                <a:tab pos="9879013" algn="l"/>
                <a:tab pos="10326688" algn="l"/>
                <a:tab pos="10775950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9725" algn="l"/>
                <a:tab pos="339725" algn="l"/>
                <a:tab pos="441325" algn="l"/>
                <a:tab pos="890588" algn="l"/>
                <a:tab pos="1339850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80488" algn="l"/>
                <a:tab pos="9429750" algn="l"/>
                <a:tab pos="9879013" algn="l"/>
                <a:tab pos="10326688" algn="l"/>
                <a:tab pos="10775950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9725" algn="l"/>
                <a:tab pos="339725" algn="l"/>
                <a:tab pos="441325" algn="l"/>
                <a:tab pos="890588" algn="l"/>
                <a:tab pos="1339850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80488" algn="l"/>
                <a:tab pos="9429750" algn="l"/>
                <a:tab pos="9879013" algn="l"/>
                <a:tab pos="10326688" algn="l"/>
                <a:tab pos="10775950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9725" algn="l"/>
                <a:tab pos="339725" algn="l"/>
                <a:tab pos="441325" algn="l"/>
                <a:tab pos="890588" algn="l"/>
                <a:tab pos="1339850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80488" algn="l"/>
                <a:tab pos="9429750" algn="l"/>
                <a:tab pos="9879013" algn="l"/>
                <a:tab pos="10326688" algn="l"/>
                <a:tab pos="10775950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9725" algn="l"/>
                <a:tab pos="339725" algn="l"/>
                <a:tab pos="441325" algn="l"/>
                <a:tab pos="890588" algn="l"/>
                <a:tab pos="1339850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80488" algn="l"/>
                <a:tab pos="9429750" algn="l"/>
                <a:tab pos="9879013" algn="l"/>
                <a:tab pos="10326688" algn="l"/>
                <a:tab pos="10775950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339725" algn="l"/>
                <a:tab pos="441325" algn="l"/>
                <a:tab pos="890588" algn="l"/>
                <a:tab pos="1339850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80488" algn="l"/>
                <a:tab pos="9429750" algn="l"/>
                <a:tab pos="9879013" algn="l"/>
                <a:tab pos="10326688" algn="l"/>
                <a:tab pos="10775950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339725" algn="l"/>
                <a:tab pos="441325" algn="l"/>
                <a:tab pos="890588" algn="l"/>
                <a:tab pos="1339850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80488" algn="l"/>
                <a:tab pos="9429750" algn="l"/>
                <a:tab pos="9879013" algn="l"/>
                <a:tab pos="10326688" algn="l"/>
                <a:tab pos="10775950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339725" algn="l"/>
                <a:tab pos="441325" algn="l"/>
                <a:tab pos="890588" algn="l"/>
                <a:tab pos="1339850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80488" algn="l"/>
                <a:tab pos="9429750" algn="l"/>
                <a:tab pos="9879013" algn="l"/>
                <a:tab pos="10326688" algn="l"/>
                <a:tab pos="10775950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339725" algn="l"/>
                <a:tab pos="441325" algn="l"/>
                <a:tab pos="890588" algn="l"/>
                <a:tab pos="1339850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80488" algn="l"/>
                <a:tab pos="9429750" algn="l"/>
                <a:tab pos="9879013" algn="l"/>
                <a:tab pos="10326688" algn="l"/>
                <a:tab pos="10775950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39691" indent="-334930">
              <a:lnSpc>
                <a:spcPct val="90000"/>
              </a:lnSpc>
              <a:spcBef>
                <a:spcPts val="1013"/>
              </a:spcBef>
            </a:pPr>
            <a:r>
              <a:rPr lang="nl-NL" altLang="nl-NL" sz="2800">
                <a:latin typeface="Calibri" panose="020F0502020204030204" pitchFamily="34" charset="0"/>
              </a:rPr>
              <a:t>1. Ownership as one of 6 Partnership principles </a:t>
            </a:r>
            <a:r>
              <a:rPr lang="nl-NL" altLang="nl-NL" sz="2800" baseline="33000">
                <a:latin typeface="Calibri" panose="020F0502020204030204" pitchFamily="34" charset="0"/>
              </a:rPr>
              <a:t>(6)</a:t>
            </a:r>
            <a:r>
              <a:rPr lang="nl-NL" altLang="nl-NL" sz="2800">
                <a:latin typeface="Calibri" panose="020F0502020204030204" pitchFamily="34" charset="0"/>
              </a:rPr>
              <a:t> – </a:t>
            </a:r>
            <a:r>
              <a:rPr lang="nl-NL" altLang="nl-NL" sz="2800">
                <a:solidFill>
                  <a:srgbClr val="336699"/>
                </a:solidFill>
                <a:latin typeface="Calibri" panose="020F0502020204030204" pitchFamily="34" charset="0"/>
              </a:rPr>
              <a:t>involving participation </a:t>
            </a:r>
            <a:r>
              <a:rPr lang="nl-NL" altLang="nl-NL" sz="2800">
                <a:latin typeface="Calibri" panose="020F0502020204030204" pitchFamily="34" charset="0"/>
              </a:rPr>
              <a:t> 	</a:t>
            </a:r>
          </a:p>
          <a:p>
            <a:pPr>
              <a:lnSpc>
                <a:spcPct val="90000"/>
              </a:lnSpc>
              <a:spcBef>
                <a:spcPts val="1013"/>
              </a:spcBef>
              <a:buSzPct val="45000"/>
              <a:buFont typeface="Times New Roman" panose="02020603050405020304" pitchFamily="18" charset="0"/>
              <a:buAutoNum type="romanUcPeriod"/>
            </a:pPr>
            <a:r>
              <a:rPr lang="nl-NL" altLang="nl-NL" sz="2600" b="1">
                <a:solidFill>
                  <a:srgbClr val="336699"/>
                </a:solidFill>
                <a:latin typeface="Calibri" panose="020F0502020204030204" pitchFamily="34" charset="0"/>
              </a:rPr>
              <a:t> Respect: Partners value each other</a:t>
            </a:r>
          </a:p>
          <a:p>
            <a:pPr>
              <a:lnSpc>
                <a:spcPct val="90000"/>
              </a:lnSpc>
              <a:spcBef>
                <a:spcPts val="1013"/>
              </a:spcBef>
              <a:buSzPct val="45000"/>
              <a:buFont typeface="Times New Roman" panose="02020603050405020304" pitchFamily="18" charset="0"/>
              <a:buAutoNum type="romanUcPeriod"/>
            </a:pPr>
            <a:r>
              <a:rPr lang="nl-NL" altLang="nl-NL" sz="2600" b="1">
                <a:solidFill>
                  <a:srgbClr val="990000"/>
                </a:solidFill>
                <a:latin typeface="Calibri" panose="020F0502020204030204" pitchFamily="34" charset="0"/>
              </a:rPr>
              <a:t>Ownership: Partners are autonomous and feel responsible</a:t>
            </a:r>
          </a:p>
          <a:p>
            <a:pPr>
              <a:lnSpc>
                <a:spcPct val="90000"/>
              </a:lnSpc>
              <a:spcBef>
                <a:spcPts val="1013"/>
              </a:spcBef>
              <a:buSzPct val="45000"/>
              <a:buFont typeface="Times New Roman" panose="02020603050405020304" pitchFamily="18" charset="0"/>
              <a:buAutoNum type="romanUcPeriod"/>
            </a:pPr>
            <a:r>
              <a:rPr lang="nl-NL" altLang="nl-NL" sz="2600" b="1">
                <a:solidFill>
                  <a:srgbClr val="336699"/>
                </a:solidFill>
                <a:latin typeface="Calibri" panose="020F0502020204030204" pitchFamily="34" charset="0"/>
              </a:rPr>
              <a:t>Contextuality: Partners are sensitive to context and culture</a:t>
            </a:r>
          </a:p>
          <a:p>
            <a:pPr>
              <a:lnSpc>
                <a:spcPct val="90000"/>
              </a:lnSpc>
              <a:spcBef>
                <a:spcPts val="1013"/>
              </a:spcBef>
              <a:buSzPct val="45000"/>
              <a:buFont typeface="Times New Roman" panose="02020603050405020304" pitchFamily="18" charset="0"/>
              <a:buAutoNum type="romanUcPeriod"/>
            </a:pPr>
            <a:r>
              <a:rPr lang="nl-NL" altLang="nl-NL" sz="2600">
                <a:latin typeface="Calibri" panose="020F0502020204030204" pitchFamily="34" charset="0"/>
              </a:rPr>
              <a:t>Reliability: Partners are committed and predictable </a:t>
            </a:r>
          </a:p>
          <a:p>
            <a:pPr marL="339691" indent="-334930">
              <a:lnSpc>
                <a:spcPct val="90000"/>
              </a:lnSpc>
              <a:spcBef>
                <a:spcPts val="1013"/>
              </a:spcBef>
              <a:buSzPct val="45000"/>
            </a:pPr>
            <a:r>
              <a:rPr lang="nl-NL" altLang="nl-NL" sz="2600">
                <a:latin typeface="Calibri" panose="020F0502020204030204" pitchFamily="34" charset="0"/>
              </a:rPr>
              <a:t>(partners DO what they SAY)</a:t>
            </a:r>
          </a:p>
          <a:p>
            <a:pPr>
              <a:lnSpc>
                <a:spcPct val="90000"/>
              </a:lnSpc>
              <a:spcBef>
                <a:spcPts val="1013"/>
              </a:spcBef>
              <a:buSzPct val="45000"/>
              <a:buFont typeface="Times New Roman" panose="02020603050405020304" pitchFamily="18" charset="0"/>
              <a:buAutoNum type="romanUcPeriod"/>
            </a:pPr>
            <a:r>
              <a:rPr lang="nl-NL" altLang="nl-NL" sz="2600">
                <a:latin typeface="Calibri" panose="020F0502020204030204" pitchFamily="34" charset="0"/>
              </a:rPr>
              <a:t>Accountability: Partners are transparent to all stakeholders </a:t>
            </a:r>
          </a:p>
          <a:p>
            <a:pPr marL="339691" indent="-334930">
              <a:lnSpc>
                <a:spcPct val="90000"/>
              </a:lnSpc>
              <a:spcBef>
                <a:spcPts val="1013"/>
              </a:spcBef>
              <a:buSzPct val="45000"/>
            </a:pPr>
            <a:r>
              <a:rPr lang="nl-NL" altLang="nl-NL" sz="2600">
                <a:latin typeface="Calibri" panose="020F0502020204030204" pitchFamily="34" charset="0"/>
              </a:rPr>
              <a:t>(partners SAY what they DO)</a:t>
            </a:r>
          </a:p>
          <a:p>
            <a:pPr>
              <a:lnSpc>
                <a:spcPct val="90000"/>
              </a:lnSpc>
              <a:spcBef>
                <a:spcPts val="1013"/>
              </a:spcBef>
              <a:buSzPct val="45000"/>
              <a:buFont typeface="Times New Roman" panose="02020603050405020304" pitchFamily="18" charset="0"/>
              <a:buAutoNum type="romanUcPeriod"/>
            </a:pPr>
            <a:r>
              <a:rPr lang="nl-NL" altLang="nl-NL" sz="2600">
                <a:latin typeface="Calibri" panose="020F0502020204030204" pitchFamily="34" charset="0"/>
              </a:rPr>
              <a:t>Learning: Partners are willing to learn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nl-NL" altLang="nl-NL" sz="2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88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dianummer 1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22BCFE8-1AE9-4695-B4E2-16750D9F0464}" type="slidenum">
              <a:rPr lang="de-DE" altLang="nl-NL"/>
              <a:pPr/>
              <a:t>15</a:t>
            </a:fld>
            <a:endParaRPr lang="de-DE" altLang="nl-NL"/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II. Partnership, Ownership and Participation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823805" y="2052818"/>
            <a:ext cx="10514231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228600" indent="-223838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2800">
                <a:latin typeface="Calibri" panose="020F0502020204030204" pitchFamily="34" charset="0"/>
              </a:rPr>
              <a:t>2. Participation as principle and means to ownership</a:t>
            </a:r>
          </a:p>
          <a:p>
            <a:pPr indent="-226990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nl-NL" altLang="nl-NL" sz="2800">
                <a:latin typeface="Calibri" panose="020F0502020204030204" pitchFamily="34" charset="0"/>
              </a:rPr>
              <a:t>Putting participation into developmental context: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nl-NL" altLang="nl-NL" sz="2800">
              <a:latin typeface="Calibri" panose="020F0502020204030204" pitchFamily="34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190" y="3208367"/>
            <a:ext cx="5834890" cy="3131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093635" y="6378191"/>
            <a:ext cx="6120603" cy="315872"/>
          </a:xfrm>
          <a:prstGeom prst="rect">
            <a:avLst/>
          </a:prstGeom>
          <a:solidFill>
            <a:srgbClr val="CFE7F5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88" tIns="44994" rIns="89988" bIns="44994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de-DE" altLang="nl-NL" sz="1600" b="1"/>
              <a:t>Figure 1 – The relief-rehabilitation-development paradigm</a:t>
            </a:r>
            <a:r>
              <a:rPr lang="de-DE" altLang="nl-NL" sz="1600"/>
              <a:t> (1)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5795209" y="6227399"/>
            <a:ext cx="720631" cy="1587"/>
          </a:xfrm>
          <a:prstGeom prst="line">
            <a:avLst/>
          </a:prstGeom>
          <a:noFill/>
          <a:ln w="127080" cap="flat">
            <a:solidFill>
              <a:srgbClr val="EEEEE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4103154" y="4500424"/>
            <a:ext cx="828567" cy="1587"/>
          </a:xfrm>
          <a:prstGeom prst="line">
            <a:avLst/>
          </a:prstGeom>
          <a:noFill/>
          <a:ln w="76320" cap="flat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5149180" y="4643280"/>
            <a:ext cx="936503" cy="1223803"/>
          </a:xfrm>
          <a:prstGeom prst="line">
            <a:avLst/>
          </a:prstGeom>
          <a:noFill/>
          <a:ln w="76320" cap="flat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V="1">
            <a:off x="6299968" y="4660739"/>
            <a:ext cx="936503" cy="1246026"/>
          </a:xfrm>
          <a:prstGeom prst="line">
            <a:avLst/>
          </a:prstGeom>
          <a:noFill/>
          <a:ln w="76320" cap="flat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7379327" y="3367096"/>
            <a:ext cx="1655546" cy="1101582"/>
          </a:xfrm>
          <a:prstGeom prst="line">
            <a:avLst/>
          </a:prstGeom>
          <a:noFill/>
          <a:ln w="76320" cap="flat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31743" y="3384556"/>
            <a:ext cx="2160307" cy="2396813"/>
          </a:xfrm>
          <a:prstGeom prst="rect">
            <a:avLst/>
          </a:prstGeom>
          <a:noFill/>
          <a:ln w="1908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60832" rIns="89988" bIns="44994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de-DE" altLang="nl-NL"/>
              <a:t>             : </a:t>
            </a:r>
          </a:p>
          <a:p>
            <a:pPr>
              <a:buClrTx/>
              <a:buFontTx/>
              <a:buNone/>
            </a:pPr>
            <a:r>
              <a:rPr lang="de-DE" altLang="nl-NL"/>
              <a:t>Original state of partners/ local people</a:t>
            </a:r>
          </a:p>
          <a:p>
            <a:pPr>
              <a:buClrTx/>
              <a:buFontTx/>
              <a:buNone/>
            </a:pPr>
            <a:r>
              <a:rPr lang="de-DE" altLang="nl-NL"/>
              <a:t>1. Disaster strikes</a:t>
            </a:r>
          </a:p>
          <a:p>
            <a:pPr>
              <a:buClrTx/>
              <a:buFontTx/>
              <a:buNone/>
            </a:pPr>
            <a:r>
              <a:rPr lang="de-DE" altLang="nl-NL"/>
              <a:t>             : </a:t>
            </a:r>
          </a:p>
          <a:p>
            <a:pPr>
              <a:buClrTx/>
              <a:buFontTx/>
              <a:buNone/>
            </a:pPr>
            <a:r>
              <a:rPr lang="de-DE" altLang="nl-NL"/>
              <a:t>provision of Relief </a:t>
            </a:r>
          </a:p>
          <a:p>
            <a:pPr>
              <a:buClrTx/>
              <a:buFontTx/>
              <a:buNone/>
            </a:pPr>
            <a:r>
              <a:rPr lang="de-DE" altLang="nl-NL"/>
              <a:t>2. Bleeding stops</a:t>
            </a:r>
          </a:p>
          <a:p>
            <a:pPr>
              <a:buClrTx/>
              <a:buFontTx/>
              <a:buNone/>
            </a:pPr>
            <a:endParaRPr lang="de-DE" altLang="nl-NL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539680" y="3563921"/>
            <a:ext cx="828567" cy="1587"/>
          </a:xfrm>
          <a:prstGeom prst="line">
            <a:avLst/>
          </a:prstGeom>
          <a:noFill/>
          <a:ln w="76320" cap="flat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541267" y="4824232"/>
            <a:ext cx="861900" cy="1587"/>
          </a:xfrm>
          <a:prstGeom prst="line">
            <a:avLst/>
          </a:prstGeom>
          <a:noFill/>
          <a:ln w="76320" cap="flat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9863441" y="3311541"/>
            <a:ext cx="2087291" cy="2671415"/>
          </a:xfrm>
          <a:prstGeom prst="rect">
            <a:avLst/>
          </a:prstGeom>
          <a:noFill/>
          <a:ln w="1908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347" tIns="70191" rIns="99347" bIns="54353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de-DE" altLang="nl-NL"/>
              <a:t> </a:t>
            </a:r>
          </a:p>
          <a:p>
            <a:pPr>
              <a:buClrTx/>
              <a:buFontTx/>
              <a:buNone/>
            </a:pPr>
            <a:r>
              <a:rPr lang="de-DE" altLang="nl-NL"/>
              <a:t>Rehabilitation (restoration to „pre-crisis condition)</a:t>
            </a:r>
          </a:p>
          <a:p>
            <a:pPr>
              <a:buClrTx/>
              <a:buFontTx/>
              <a:buNone/>
            </a:pPr>
            <a:r>
              <a:rPr lang="de-DE" altLang="nl-NL"/>
              <a:t>3. Pre-crisis condition reached</a:t>
            </a:r>
          </a:p>
          <a:p>
            <a:pPr>
              <a:buClrTx/>
              <a:buFontTx/>
              <a:buNone/>
            </a:pPr>
            <a:endParaRPr lang="de-DE" altLang="nl-NL"/>
          </a:p>
          <a:p>
            <a:pPr>
              <a:buClrTx/>
              <a:buFontTx/>
              <a:buNone/>
            </a:pPr>
            <a:r>
              <a:rPr lang="de-DE" altLang="nl-NL"/>
              <a:t>Start of development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10006297" y="3516302"/>
            <a:ext cx="792060" cy="1587"/>
          </a:xfrm>
          <a:prstGeom prst="line">
            <a:avLst/>
          </a:prstGeom>
          <a:noFill/>
          <a:ln w="76320" cap="flat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10006297" y="5292482"/>
            <a:ext cx="863488" cy="1588"/>
          </a:xfrm>
          <a:prstGeom prst="line">
            <a:avLst/>
          </a:prstGeom>
          <a:noFill/>
          <a:ln w="76320" cap="flat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61019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ijdelijke aanduiding voor dianummer 15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2DE3E1E3-DB0D-4C64-B47D-C537D2FBBF5D}" type="slidenum">
              <a:rPr lang="de-DE" altLang="nl-NL"/>
              <a:pPr/>
              <a:t>16</a:t>
            </a:fld>
            <a:endParaRPr lang="de-DE" altLang="nl-NL"/>
          </a:p>
        </p:txBody>
      </p:sp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1357136" y="773459"/>
            <a:ext cx="10514231" cy="114920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 sz="4000">
                <a:latin typeface="Calibri Light" panose="020F0302020204030204" pitchFamily="34" charset="0"/>
              </a:rPr>
              <a:t>A Participatory Continuum</a:t>
            </a:r>
          </a:p>
        </p:txBody>
      </p:sp>
      <p:graphicFrame>
        <p:nvGraphicFramePr>
          <p:cNvPr id="30722" name="Group 2"/>
          <p:cNvGraphicFramePr>
            <a:graphicFrameLocks noGrp="1"/>
          </p:cNvGraphicFramePr>
          <p:nvPr/>
        </p:nvGraphicFramePr>
        <p:xfrm>
          <a:off x="1844435" y="1675042"/>
          <a:ext cx="9853917" cy="4734897"/>
        </p:xfrm>
        <a:graphic>
          <a:graphicData uri="http://schemas.openxmlformats.org/drawingml/2006/table">
            <a:tbl>
              <a:tblPr/>
              <a:tblGrid>
                <a:gridCol w="2357131"/>
                <a:gridCol w="4895213"/>
                <a:gridCol w="2601573"/>
              </a:tblGrid>
              <a:tr h="661902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Mode of participation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Type of Involvement of Local People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Relationship of Outsiders to Local People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</a:tr>
              <a:tr h="603171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Coercion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Local people submit to predetermined plans developed by outsiders.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DOING TO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</a:tr>
              <a:tr h="755552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Compliance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Local people are assigned to tasks, often with incentives, by outsiders; the outsiders decide the agenda and direct the process.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DOING FOR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</a:tr>
              <a:tr h="603171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Consultation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Local people’s opinions are asked; outsiders analyze and decide on a course of action.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DOING FOR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</a:tr>
              <a:tr h="755552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Cooperation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Local people work together with outsiders to determine priorities; responsibility remains with outsiders for directing the process.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DOING WITH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</a:tr>
              <a:tr h="755552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Co-Learning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Local people and outsiders share their knowledge to create appropriate goals and plans, to execute those plans, and to evaluate the results.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DOING WITH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</a:tr>
              <a:tr h="599997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Community Initiated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Local people set their own agenda and set their own carry it out without outside initiators and facilitators.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RESPONDING TO</a:t>
                      </a:r>
                    </a:p>
                  </a:txBody>
                  <a:tcPr marL="91428" marR="91428" marT="45714" marB="45714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  <p:sp>
        <p:nvSpPr>
          <p:cNvPr id="30796" name="Rectangle 76"/>
          <p:cNvSpPr>
            <a:spLocks noChangeArrowheads="1"/>
          </p:cNvSpPr>
          <p:nvPr/>
        </p:nvSpPr>
        <p:spPr bwMode="auto">
          <a:xfrm>
            <a:off x="4382517" y="6416287"/>
            <a:ext cx="4395215" cy="36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de-DE" altLang="nl-NL" b="1">
                <a:latin typeface="Calibri" panose="020F0502020204030204" pitchFamily="34" charset="0"/>
              </a:rPr>
              <a:t>Figure 2 – A participatory continuum </a:t>
            </a:r>
            <a:r>
              <a:rPr lang="de-DE" altLang="nl-NL">
                <a:latin typeface="Calibri" panose="020F0502020204030204" pitchFamily="34" charset="0"/>
              </a:rPr>
              <a:t>(1)</a:t>
            </a:r>
          </a:p>
        </p:txBody>
      </p:sp>
      <p:graphicFrame>
        <p:nvGraphicFramePr>
          <p:cNvPr id="30797" name="Group 77"/>
          <p:cNvGraphicFramePr>
            <a:graphicFrameLocks noGrp="1"/>
          </p:cNvGraphicFramePr>
          <p:nvPr/>
        </p:nvGraphicFramePr>
        <p:xfrm>
          <a:off x="1844435" y="1682977"/>
          <a:ext cx="9853917" cy="4734897"/>
        </p:xfrm>
        <a:graphic>
          <a:graphicData uri="http://schemas.openxmlformats.org/drawingml/2006/table">
            <a:tbl>
              <a:tblPr/>
              <a:tblGrid>
                <a:gridCol w="2357131"/>
                <a:gridCol w="4895213"/>
                <a:gridCol w="2601573"/>
              </a:tblGrid>
              <a:tr h="661902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Mode of participation</a:t>
                      </a:r>
                    </a:p>
                  </a:txBody>
                  <a:tcPr marL="91428" marR="91428" marT="45714" marB="4571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Type of Involvement of Local People</a:t>
                      </a:r>
                    </a:p>
                  </a:txBody>
                  <a:tcPr marL="91428" marR="91428" marT="45714" marB="45714" horzOverflow="overflow">
                    <a:lnL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Relationship of Outsiders to Local People</a:t>
                      </a:r>
                    </a:p>
                  </a:txBody>
                  <a:tcPr marL="91428" marR="91428" marT="45714" marB="45714" horzOverflow="overflow">
                    <a:lnL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</a:tr>
              <a:tr h="603171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Coercion</a:t>
                      </a:r>
                    </a:p>
                  </a:txBody>
                  <a:tcPr marL="91428" marR="91428" marT="45714" marB="4571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Local people submit to predetermined plans developed by outsiders.</a:t>
                      </a:r>
                    </a:p>
                  </a:txBody>
                  <a:tcPr marL="91428" marR="91428" marT="45714" marB="45714" horzOverflow="overflow">
                    <a:lnL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DOING TO</a:t>
                      </a:r>
                    </a:p>
                  </a:txBody>
                  <a:tcPr marL="91428" marR="91428" marT="45714" marB="45714" horzOverflow="overflow">
                    <a:lnL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</a:tr>
              <a:tr h="755552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Compliance</a:t>
                      </a:r>
                    </a:p>
                  </a:txBody>
                  <a:tcPr marL="91428" marR="91428" marT="45714" marB="4571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Local people are assigned to tasks, often with incentives, by outsiders; the outsiders decide the agenda and direct the process.</a:t>
                      </a:r>
                    </a:p>
                  </a:txBody>
                  <a:tcPr marL="91428" marR="91428" marT="45714" marB="45714" horzOverflow="overflow">
                    <a:lnL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DOING FOR</a:t>
                      </a:r>
                    </a:p>
                  </a:txBody>
                  <a:tcPr marL="91428" marR="91428" marT="45714" marB="45714" horzOverflow="overflow">
                    <a:lnL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</a:tr>
              <a:tr h="603171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Consultation</a:t>
                      </a:r>
                    </a:p>
                  </a:txBody>
                  <a:tcPr marL="91428" marR="91428" marT="45714" marB="4571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Local people’s opinions are asked; outsiders analyze and decide on a course of action.</a:t>
                      </a:r>
                    </a:p>
                  </a:txBody>
                  <a:tcPr marL="91428" marR="91428" marT="45714" marB="45714" horzOverflow="overflow">
                    <a:lnL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DOING FOR</a:t>
                      </a:r>
                    </a:p>
                  </a:txBody>
                  <a:tcPr marL="91428" marR="91428" marT="45714" marB="45714" horzOverflow="overflow">
                    <a:lnL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</a:tr>
              <a:tr h="755552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Cooperation</a:t>
                      </a:r>
                    </a:p>
                  </a:txBody>
                  <a:tcPr marL="91428" marR="91428" marT="45714" marB="4571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Local people work together with outsiders to determine priorities; responsibility remains with outsiders for directing the process.</a:t>
                      </a:r>
                    </a:p>
                  </a:txBody>
                  <a:tcPr marL="91428" marR="91428" marT="45714" marB="45714" horzOverflow="overflow">
                    <a:lnL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DOING WITH</a:t>
                      </a:r>
                    </a:p>
                  </a:txBody>
                  <a:tcPr marL="91428" marR="91428" marT="45714" marB="45714" horzOverflow="overflow">
                    <a:lnL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</a:tr>
              <a:tr h="755552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Co-Learning</a:t>
                      </a:r>
                    </a:p>
                  </a:txBody>
                  <a:tcPr marL="91428" marR="91428" marT="45714" marB="4571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Local people and outsiders share their knowledge to create appropriate goals and plans, to execute those plans, and to evaluate the results.</a:t>
                      </a:r>
                    </a:p>
                  </a:txBody>
                  <a:tcPr marL="91428" marR="91428" marT="45714" marB="45714" horzOverflow="overflow">
                    <a:lnL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DOING WITH</a:t>
                      </a:r>
                    </a:p>
                  </a:txBody>
                  <a:tcPr marL="91428" marR="91428" marT="45714" marB="45714" horzOverflow="overflow">
                    <a:lnL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9"/>
                    </a:solidFill>
                  </a:tcPr>
                </a:tc>
              </a:tr>
              <a:tr h="599997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Community Initiated</a:t>
                      </a:r>
                    </a:p>
                  </a:txBody>
                  <a:tcPr marL="91428" marR="91428" marT="45714" marB="4571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de-DE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Local people set their own agenda and mobilize to carry it out without outside initiators and facilitators.</a:t>
                      </a:r>
                    </a:p>
                  </a:txBody>
                  <a:tcPr marL="91428" marR="91428" marT="45714" marB="45714" horzOverflow="overflow">
                    <a:lnL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de-DE" alt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RESPONDING TO</a:t>
                      </a:r>
                    </a:p>
                  </a:txBody>
                  <a:tcPr marL="91428" marR="91428" marT="45714" marB="45714" horzOverflow="overflow">
                    <a:lnL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169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2114151D-D1CB-41B7-BD4D-37E9CC7DE08A}" type="slidenum">
              <a:rPr lang="de-DE" altLang="nl-NL"/>
              <a:pPr/>
              <a:t>17</a:t>
            </a:fld>
            <a:endParaRPr lang="de-DE" altLang="nl-NL"/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II. Partnership, Ownership and Participation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839678" y="1870278"/>
            <a:ext cx="10514231" cy="4350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75"/>
              </a:spcBef>
            </a:pPr>
            <a:endParaRPr lang="nl-NL" altLang="nl-NL" sz="2800">
              <a:latin typeface="Calibri" panose="020F0502020204030204" pitchFamily="34" charset="0"/>
            </a:endParaRPr>
          </a:p>
          <a:p>
            <a:pPr marL="215878" indent="-215878">
              <a:lnSpc>
                <a:spcPct val="90000"/>
              </a:lnSpc>
              <a:spcAft>
                <a:spcPts val="1013"/>
              </a:spcAft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Partnership can grow on this continuum from external support to „Co-operation“ &amp; „Co-learning“ - and even beyond </a:t>
            </a:r>
          </a:p>
          <a:p>
            <a:pPr marL="215878" indent="-215878">
              <a:lnSpc>
                <a:spcPct val="90000"/>
              </a:lnSpc>
              <a:spcAft>
                <a:spcPts val="1013"/>
              </a:spcAft>
              <a:buSzPct val="45000"/>
            </a:pPr>
            <a:r>
              <a:rPr lang="nl-NL" altLang="nl-NL" sz="2600">
                <a:latin typeface="Calibri" panose="020F0502020204030204" pitchFamily="34" charset="0"/>
              </a:rPr>
              <a:t>→  „Community Initiated“: „IP“ or beneficiary takes the initiative when they want to work together/ need support</a:t>
            </a:r>
          </a:p>
          <a:p>
            <a:pPr marL="215878" indent="-215878">
              <a:lnSpc>
                <a:spcPct val="90000"/>
              </a:lnSpc>
              <a:spcAft>
                <a:spcPts val="1013"/>
              </a:spcAft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Also more radical change (= conversion) possible </a:t>
            </a:r>
          </a:p>
          <a:p>
            <a:pPr marL="215878" indent="-215878">
              <a:lnSpc>
                <a:spcPct val="90000"/>
              </a:lnSpc>
              <a:spcAft>
                <a:spcPts val="1013"/>
              </a:spcAft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Process of „letting go“ &amp; and growing self-sufficiency can be difficult (see family: parents &amp; children)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nl-NL" altLang="nl-NL" sz="280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1013"/>
              </a:spcAft>
            </a:pPr>
            <a:endParaRPr lang="nl-NL" altLang="nl-NL" sz="2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91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D2790C2-36C5-4DEF-B567-29225BBFB5EE}" type="slidenum">
              <a:rPr lang="de-DE" altLang="nl-NL"/>
              <a:pPr/>
              <a:t>18</a:t>
            </a:fld>
            <a:endParaRPr lang="de-DE" altLang="nl-NL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II. Partnership, Ownership and Participation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76188" y="2076626"/>
            <a:ext cx="11230100" cy="4350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Aft>
                <a:spcPts val="1013"/>
              </a:spcAft>
            </a:pPr>
            <a:r>
              <a:rPr lang="nl-NL" altLang="nl-NL" sz="2800">
                <a:latin typeface="Calibri" panose="020F0502020204030204" pitchFamily="34" charset="0"/>
              </a:rPr>
              <a:t>Ownership grows when external motivation becomes internal </a:t>
            </a:r>
          </a:p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2800">
                <a:latin typeface="Calibri" panose="020F0502020204030204" pitchFamily="34" charset="0"/>
              </a:rPr>
              <a:t>When ownership of development given </a:t>
            </a:r>
          </a:p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2800">
                <a:latin typeface="Calibri" panose="020F0502020204030204" pitchFamily="34" charset="0"/>
              </a:rPr>
              <a:t>→ Dedication to programs/ projects </a:t>
            </a:r>
          </a:p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2800">
                <a:latin typeface="Calibri" panose="020F0502020204030204" pitchFamily="34" charset="0"/>
              </a:rPr>
              <a:t>→ Action is intrinsically motivated.</a:t>
            </a:r>
          </a:p>
          <a:p>
            <a:pPr>
              <a:lnSpc>
                <a:spcPct val="90000"/>
              </a:lnSpc>
              <a:spcBef>
                <a:spcPts val="1013"/>
              </a:spcBef>
              <a:spcAft>
                <a:spcPts val="1013"/>
              </a:spcAft>
            </a:pPr>
            <a:r>
              <a:rPr lang="nl-NL" altLang="nl-NL" sz="2800">
                <a:latin typeface="Calibri" panose="020F0502020204030204" pitchFamily="34" charset="0"/>
              </a:rPr>
              <a:t>3 Factors crucial for this: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438"/>
              </a:spcAft>
            </a:pPr>
            <a:r>
              <a:rPr lang="nl-NL" altLang="nl-NL" sz="2400">
                <a:latin typeface="Calibri" panose="020F0502020204030204" pitchFamily="34" charset="0"/>
              </a:rPr>
              <a:t>- Self-Determination (very similar to ownership)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438"/>
              </a:spcAft>
            </a:pPr>
            <a:r>
              <a:rPr lang="nl-NL" altLang="nl-NL" sz="2400">
                <a:latin typeface="Calibri" panose="020F0502020204030204" pitchFamily="34" charset="0"/>
              </a:rPr>
              <a:t>- Competence (feeling of own competence vs. insignificance)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438"/>
              </a:spcAft>
            </a:pPr>
            <a:r>
              <a:rPr lang="nl-NL" altLang="nl-NL" sz="2400">
                <a:latin typeface="Calibri" panose="020F0502020204030204" pitchFamily="34" charset="0"/>
              </a:rPr>
              <a:t>- Relatedness (good, close, secure partnerships!)</a:t>
            </a:r>
          </a:p>
        </p:txBody>
      </p:sp>
    </p:spTree>
    <p:extLst>
      <p:ext uri="{BB962C8B-B14F-4D97-AF65-F5344CB8AC3E}">
        <p14:creationId xmlns:p14="http://schemas.microsoft.com/office/powerpoint/2010/main" val="7420513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32DB65B-A1E4-4FD5-A269-92FB6569A63F}" type="slidenum">
              <a:rPr lang="de-DE" altLang="nl-NL"/>
              <a:pPr/>
              <a:t>19</a:t>
            </a:fld>
            <a:endParaRPr lang="de-DE" altLang="nl-NL"/>
          </a:p>
        </p:txBody>
      </p:sp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II. Partnership, Ownership and Participation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23805" y="2484562"/>
            <a:ext cx="10514231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292225" indent="-6238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2800">
                <a:latin typeface="Calibri" panose="020F0502020204030204" pitchFamily="34" charset="0"/>
              </a:rPr>
              <a:t>3. Obstacles to Participation and transfer of Ownership</a:t>
            </a:r>
          </a:p>
          <a:p>
            <a:pPr lvl="2">
              <a:lnSpc>
                <a:spcPct val="90000"/>
              </a:lnSpc>
              <a:spcAft>
                <a:spcPts val="850"/>
              </a:spcAft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Viewing poverty as mere material need</a:t>
            </a:r>
          </a:p>
          <a:p>
            <a:pPr lvl="2">
              <a:lnSpc>
                <a:spcPct val="90000"/>
              </a:lnSpc>
              <a:spcAft>
                <a:spcPts val="850"/>
              </a:spcAft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Saviour-Complex of helper, donor, developmental agencies (co-dependence!)</a:t>
            </a:r>
          </a:p>
          <a:p>
            <a:pPr marL="104765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nl-NL" altLang="nl-NL" sz="26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8265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87BEE6CB-A5D8-453E-AA83-E7C0877A45B5}" type="slidenum">
              <a:rPr lang="de-DE" altLang="nl-NL"/>
              <a:pPr/>
              <a:t>2</a:t>
            </a:fld>
            <a:endParaRPr lang="de-DE" altLang="nl-NL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47614" y="1162346"/>
            <a:ext cx="10514231" cy="1325390"/>
          </a:xfrm>
          <a:ln/>
        </p:spPr>
        <p:txBody>
          <a:bodyPr>
            <a:normAutofit fontScale="90000"/>
          </a:bodyPr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/>
            </a:r>
            <a:br>
              <a:rPr lang="nl-NL" altLang="nl-NL">
                <a:latin typeface="Calibri Light" panose="020F0302020204030204" pitchFamily="34" charset="0"/>
              </a:rPr>
            </a:br>
            <a:r>
              <a:rPr lang="nl-NL" altLang="nl-NL">
                <a:latin typeface="Calibri Light" panose="020F0302020204030204" pitchFamily="34" charset="0"/>
              </a:rPr>
              <a:t>AGENDA</a:t>
            </a:r>
            <a:br>
              <a:rPr lang="nl-NL" altLang="nl-NL">
                <a:latin typeface="Calibri Light" panose="020F0302020204030204" pitchFamily="34" charset="0"/>
              </a:rPr>
            </a:br>
            <a:endParaRPr lang="nl-NL" altLang="nl-NL">
              <a:latin typeface="Calibri Light" panose="020F0302020204030204" pitchFamily="34" charset="0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38091" y="2487736"/>
            <a:ext cx="10514231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425450" indent="-320675"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FF3366"/>
              </a:buClr>
            </a:pPr>
            <a:endParaRPr lang="nl-NL" altLang="nl-NL" sz="280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FF3366"/>
              </a:buClr>
              <a:buFont typeface="Times New Roman" panose="02020603050405020304" pitchFamily="18" charset="0"/>
              <a:buAutoNum type="romanUcPeriod"/>
            </a:pPr>
            <a:r>
              <a:rPr lang="nl-NL" altLang="nl-NL" sz="2800">
                <a:latin typeface="Calibri" panose="020F0502020204030204" pitchFamily="34" charset="0"/>
              </a:rPr>
              <a:t> Partnership in Mutual Dependency – a Definition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FF3366"/>
              </a:buClr>
              <a:buFont typeface="Times New Roman" panose="02020603050405020304" pitchFamily="18" charset="0"/>
              <a:buAutoNum type="romanUcPeriod"/>
            </a:pPr>
            <a:r>
              <a:rPr lang="nl-NL" altLang="nl-NL" sz="2800">
                <a:latin typeface="Calibri" panose="020F0502020204030204" pitchFamily="34" charset="0"/>
              </a:rPr>
              <a:t> Partnership, Ownership and Participation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FF3366"/>
              </a:buClr>
              <a:buFont typeface="Times New Roman" panose="02020603050405020304" pitchFamily="18" charset="0"/>
              <a:buAutoNum type="romanUcPeriod"/>
            </a:pPr>
            <a:r>
              <a:rPr lang="nl-NL" altLang="nl-NL" sz="2800">
                <a:latin typeface="Calibri" panose="020F0502020204030204" pitchFamily="34" charset="0"/>
              </a:rPr>
              <a:t> Becoming and Being Partners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nl-NL" altLang="nl-NL" sz="2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160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8C1874C-E5EB-4707-A13B-73C13AB75D1D}" type="slidenum">
              <a:rPr lang="de-DE" altLang="nl-NL"/>
              <a:pPr/>
              <a:t>20</a:t>
            </a:fld>
            <a:endParaRPr lang="de-DE" altLang="nl-NL"/>
          </a:p>
        </p:txBody>
      </p:sp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II. Partnership, Ownership and Participation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303137" y="2135357"/>
            <a:ext cx="4719023" cy="4376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2800">
                <a:latin typeface="Calibri" panose="020F0502020204030204" pitchFamily="34" charset="0"/>
              </a:rPr>
              <a:t>Bigger picture:</a:t>
            </a:r>
            <a:br>
              <a:rPr lang="nl-NL" altLang="nl-NL" sz="2800">
                <a:latin typeface="Calibri" panose="020F0502020204030204" pitchFamily="34" charset="0"/>
              </a:rPr>
            </a:br>
            <a:r>
              <a:rPr lang="nl-NL" altLang="nl-NL" sz="2800">
                <a:latin typeface="Calibri" panose="020F0502020204030204" pitchFamily="34" charset="0"/>
              </a:rPr>
              <a:t> -  Material under-standing of poverty vs. complex understanding</a:t>
            </a:r>
            <a:br>
              <a:rPr lang="nl-NL" altLang="nl-NL" sz="2800">
                <a:latin typeface="Calibri" panose="020F0502020204030204" pitchFamily="34" charset="0"/>
              </a:rPr>
            </a:br>
            <a:r>
              <a:rPr lang="nl-NL" altLang="nl-NL" sz="2800">
                <a:latin typeface="Calibri" panose="020F0502020204030204" pitchFamily="34" charset="0"/>
              </a:rPr>
              <a:t> →  Development as healing of 4 basic relationships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2800">
                <a:latin typeface="Calibri" panose="020F0502020204030204" pitchFamily="34" charset="0"/>
              </a:rPr>
              <a:t>– change of identity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2800">
                <a:latin typeface="Calibri" panose="020F0502020204030204" pitchFamily="34" charset="0"/>
              </a:rPr>
              <a:t>– change of mindsets</a:t>
            </a:r>
            <a:br>
              <a:rPr lang="nl-NL" altLang="nl-NL" sz="2800">
                <a:latin typeface="Calibri" panose="020F0502020204030204" pitchFamily="34" charset="0"/>
              </a:rPr>
            </a:br>
            <a:endParaRPr lang="nl-NL" altLang="nl-NL" sz="2800">
              <a:latin typeface="Calibri" panose="020F0502020204030204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998402" y="6311525"/>
            <a:ext cx="3242840" cy="36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88" tIns="44994" rIns="89988" bIns="4499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de-DE" altLang="nl-NL" b="1">
                <a:latin typeface="Calibri" panose="020F0502020204030204" pitchFamily="34" charset="0"/>
              </a:rPr>
              <a:t>Figure 3 – System of Poverty (1) 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252381" y="1800438"/>
            <a:ext cx="6947582" cy="4499977"/>
          </a:xfrm>
          <a:prstGeom prst="roundRect">
            <a:avLst>
              <a:gd name="adj" fmla="val 28"/>
            </a:avLst>
          </a:prstGeom>
          <a:solidFill>
            <a:srgbClr val="FFFFFF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00">
            <a:off x="449204" y="2029007"/>
            <a:ext cx="6292031" cy="4065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884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8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6DE4BCE-FDB6-46F1-8185-8CBBB5C97745}" type="slidenum">
              <a:rPr lang="de-DE" altLang="nl-NL"/>
              <a:pPr/>
              <a:t>21</a:t>
            </a:fld>
            <a:endParaRPr lang="de-DE" altLang="nl-NL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II. Partnership, Ownership and Participation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7303137" y="2135357"/>
            <a:ext cx="4719023" cy="4376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2800">
                <a:latin typeface="Calibri" panose="020F0502020204030204" pitchFamily="34" charset="0"/>
              </a:rPr>
              <a:t>Poor people`s understanding of poverty:</a:t>
            </a:r>
            <a:br>
              <a:rPr lang="nl-NL" altLang="nl-NL" sz="2800">
                <a:latin typeface="Calibri" panose="020F0502020204030204" pitchFamily="34" charset="0"/>
              </a:rPr>
            </a:br>
            <a:r>
              <a:rPr lang="nl-NL" altLang="nl-NL" sz="2800">
                <a:latin typeface="Calibri" panose="020F0502020204030204" pitchFamily="34" charset="0"/>
              </a:rPr>
              <a:t>	* dependence</a:t>
            </a:r>
            <a:br>
              <a:rPr lang="nl-NL" altLang="nl-NL" sz="2800">
                <a:latin typeface="Calibri" panose="020F0502020204030204" pitchFamily="34" charset="0"/>
              </a:rPr>
            </a:br>
            <a:r>
              <a:rPr lang="nl-NL" altLang="nl-NL" sz="2800">
                <a:latin typeface="Calibri" panose="020F0502020204030204" pitchFamily="34" charset="0"/>
              </a:rPr>
              <a:t>	* insecurity</a:t>
            </a:r>
            <a:br>
              <a:rPr lang="nl-NL" altLang="nl-NL" sz="2800">
                <a:latin typeface="Calibri" panose="020F0502020204030204" pitchFamily="34" charset="0"/>
              </a:rPr>
            </a:br>
            <a:r>
              <a:rPr lang="nl-NL" altLang="nl-NL" sz="2800">
                <a:latin typeface="Calibri" panose="020F0502020204030204" pitchFamily="34" charset="0"/>
              </a:rPr>
              <a:t>	* worthlessness</a:t>
            </a:r>
            <a:br>
              <a:rPr lang="nl-NL" altLang="nl-NL" sz="2800">
                <a:latin typeface="Calibri" panose="020F0502020204030204" pitchFamily="34" charset="0"/>
              </a:rPr>
            </a:br>
            <a:r>
              <a:rPr lang="nl-NL" altLang="nl-NL" sz="2800">
                <a:latin typeface="Calibri" panose="020F0502020204030204" pitchFamily="34" charset="0"/>
              </a:rPr>
              <a:t>	* incapability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2800">
                <a:latin typeface="Calibri" panose="020F0502020204030204" pitchFamily="34" charset="0"/>
              </a:rPr>
              <a:t>       God or Saviour Complex</a:t>
            </a:r>
            <a:br>
              <a:rPr lang="nl-NL" altLang="nl-NL" sz="2800">
                <a:latin typeface="Calibri" panose="020F0502020204030204" pitchFamily="34" charset="0"/>
              </a:rPr>
            </a:br>
            <a:r>
              <a:rPr lang="nl-NL" altLang="nl-NL" sz="2800">
                <a:latin typeface="Calibri" panose="020F0502020204030204" pitchFamily="34" charset="0"/>
              </a:rPr>
              <a:t/>
            </a:r>
            <a:br>
              <a:rPr lang="nl-NL" altLang="nl-NL" sz="2800">
                <a:latin typeface="Calibri" panose="020F0502020204030204" pitchFamily="34" charset="0"/>
              </a:rPr>
            </a:br>
            <a:r>
              <a:rPr lang="nl-NL" altLang="nl-NL" sz="2800">
                <a:latin typeface="Calibri" panose="020F0502020204030204" pitchFamily="34" charset="0"/>
              </a:rPr>
              <a:t/>
            </a:r>
            <a:br>
              <a:rPr lang="nl-NL" altLang="nl-NL" sz="2800">
                <a:latin typeface="Calibri" panose="020F0502020204030204" pitchFamily="34" charset="0"/>
              </a:rPr>
            </a:br>
            <a:r>
              <a:rPr lang="nl-NL" altLang="nl-NL" sz="2800">
                <a:latin typeface="Calibri" panose="020F0502020204030204" pitchFamily="34" charset="0"/>
              </a:rPr>
              <a:t>              Low self-esteem</a:t>
            </a:r>
            <a:br>
              <a:rPr lang="nl-NL" altLang="nl-NL" sz="2800">
                <a:latin typeface="Calibri" panose="020F0502020204030204" pitchFamily="34" charset="0"/>
              </a:rPr>
            </a:br>
            <a:endParaRPr lang="nl-NL" altLang="nl-NL" sz="2800">
              <a:latin typeface="Calibri" panose="020F0502020204030204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998402" y="6311525"/>
            <a:ext cx="3242840" cy="36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88" tIns="44994" rIns="89988" bIns="4499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de-DE" altLang="nl-NL" b="1">
                <a:latin typeface="Calibri" panose="020F0502020204030204" pitchFamily="34" charset="0"/>
              </a:rPr>
              <a:t>Figure 3 – System of Poverty (1) 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252381" y="1800438"/>
            <a:ext cx="6947582" cy="4499977"/>
          </a:xfrm>
          <a:prstGeom prst="roundRect">
            <a:avLst>
              <a:gd name="adj" fmla="val 28"/>
            </a:avLst>
          </a:prstGeom>
          <a:solidFill>
            <a:srgbClr val="FFFFFF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00">
            <a:off x="449204" y="2029007"/>
            <a:ext cx="6292031" cy="4065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1368247" y="4032172"/>
            <a:ext cx="1738087" cy="1679356"/>
          </a:xfrm>
          <a:prstGeom prst="ellipse">
            <a:avLst/>
          </a:prstGeom>
          <a:noFill/>
          <a:ln w="63360" cap="flat">
            <a:solidFill>
              <a:srgbClr val="00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9430110" y="5184547"/>
            <a:ext cx="431744" cy="720631"/>
          </a:xfrm>
          <a:prstGeom prst="upDownArrow">
            <a:avLst>
              <a:gd name="adj1" fmla="val 50000"/>
              <a:gd name="adj2" fmla="val 33228"/>
            </a:avLst>
          </a:pr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1972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113F6FB-E78D-4408-B4FA-FC70473F1FD4}" type="slidenum">
              <a:rPr lang="de-DE" altLang="nl-NL"/>
              <a:pPr/>
              <a:t>22</a:t>
            </a:fld>
            <a:endParaRPr lang="de-DE" altLang="nl-NL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II. Partnership, Ownership and Participation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23805" y="2017897"/>
            <a:ext cx="10514231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altLang="nl-NL" sz="2800">
                <a:latin typeface="Calibri" panose="020F0502020204030204" pitchFamily="34" charset="0"/>
              </a:rPr>
              <a:t>Obstacles to partnership, ownership and participation: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nl-NL" altLang="nl-NL" sz="400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nl-NL" altLang="nl-NL" sz="280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altLang="nl-NL" sz="2600">
                <a:latin typeface="Calibri" panose="020F0502020204030204" pitchFamily="34" charset="0"/>
              </a:rPr>
              <a:t>						</a:t>
            </a:r>
            <a:r>
              <a:rPr lang="nl-NL" altLang="nl-NL" sz="2200">
                <a:latin typeface="Calibri" panose="020F0502020204030204" pitchFamily="34" charset="0"/>
              </a:rPr>
              <a:t>Figure 4 – The equation of „How helping hurts“</a:t>
            </a:r>
            <a:r>
              <a:rPr lang="nl-NL" altLang="nl-NL" sz="2600">
                <a:latin typeface="Calibri" panose="020F0502020204030204" pitchFamily="34" charset="0"/>
              </a:rPr>
              <a:t> </a:t>
            </a:r>
            <a:r>
              <a:rPr lang="nl-NL" altLang="nl-NL" sz="2600" baseline="33000">
                <a:latin typeface="Calibri" panose="020F0502020204030204" pitchFamily="34" charset="0"/>
              </a:rPr>
              <a:t>(1)</a:t>
            </a:r>
          </a:p>
          <a:p>
            <a:pPr>
              <a:lnSpc>
                <a:spcPct val="90000"/>
              </a:lnSpc>
              <a:spcBef>
                <a:spcPts val="713"/>
              </a:spcBef>
            </a:pPr>
            <a:r>
              <a:rPr lang="nl-NL" altLang="nl-NL" sz="2600">
                <a:latin typeface="Calibri" panose="020F0502020204030204" pitchFamily="34" charset="0"/>
              </a:rPr>
              <a:t>→ Disappointment</a:t>
            </a:r>
          </a:p>
          <a:p>
            <a:pPr>
              <a:lnSpc>
                <a:spcPct val="90000"/>
              </a:lnSpc>
              <a:spcBef>
                <a:spcPts val="713"/>
              </a:spcBef>
            </a:pPr>
            <a:r>
              <a:rPr lang="nl-NL" altLang="nl-NL" sz="2600">
                <a:latin typeface="Calibri" panose="020F0502020204030204" pitchFamily="34" charset="0"/>
              </a:rPr>
              <a:t>→ Distrust</a:t>
            </a:r>
          </a:p>
          <a:p>
            <a:pPr>
              <a:lnSpc>
                <a:spcPct val="90000"/>
              </a:lnSpc>
              <a:spcBef>
                <a:spcPts val="713"/>
              </a:spcBef>
            </a:pPr>
            <a:r>
              <a:rPr lang="nl-NL" altLang="nl-NL" sz="2600">
                <a:latin typeface="Calibri" panose="020F0502020204030204" pitchFamily="34" charset="0"/>
              </a:rPr>
              <a:t>→ Conflict</a:t>
            </a:r>
          </a:p>
          <a:p>
            <a:pPr>
              <a:lnSpc>
                <a:spcPct val="90000"/>
              </a:lnSpc>
              <a:spcBef>
                <a:spcPts val="713"/>
              </a:spcBef>
            </a:pPr>
            <a:r>
              <a:rPr lang="nl-NL" altLang="nl-NL" sz="2600">
                <a:latin typeface="Calibri" panose="020F0502020204030204" pitchFamily="34" charset="0"/>
              </a:rPr>
              <a:t>→ Unhealthy dependence created </a:t>
            </a:r>
          </a:p>
          <a:p>
            <a:pPr>
              <a:lnSpc>
                <a:spcPct val="90000"/>
              </a:lnSpc>
              <a:spcBef>
                <a:spcPts val="713"/>
              </a:spcBef>
            </a:pPr>
            <a:r>
              <a:rPr lang="nl-NL" altLang="nl-NL" sz="2600">
                <a:latin typeface="Calibri" panose="020F0502020204030204" pitchFamily="34" charset="0"/>
              </a:rPr>
              <a:t>→ OR Abandonment of partners, partnerships, development cooperation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565" y="2555989"/>
            <a:ext cx="9425348" cy="1187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458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ACC5C70A-A8B2-426D-8C71-FA3C735C7853}" type="slidenum">
              <a:rPr lang="de-DE" altLang="nl-NL"/>
              <a:pPr/>
              <a:t>23</a:t>
            </a:fld>
            <a:endParaRPr lang="de-DE" altLang="nl-NL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III. Becoming and Being Partners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63488" y="2016309"/>
            <a:ext cx="11230101" cy="4350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430213" indent="-317500"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575"/>
              </a:spcAft>
            </a:pPr>
            <a:r>
              <a:rPr lang="nl-NL" altLang="nl-NL" sz="2800" b="1">
                <a:latin typeface="Calibri" panose="020F0502020204030204" pitchFamily="34" charset="0"/>
              </a:rPr>
              <a:t>Becoming Partners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575"/>
              </a:spcAft>
            </a:pPr>
            <a:r>
              <a:rPr lang="nl-NL" altLang="nl-NL" sz="2600">
                <a:latin typeface="Calibri" panose="020F0502020204030204" pitchFamily="34" charset="0"/>
              </a:rPr>
              <a:t>How to transform from „bad partnerships“, from unbalanced principe-agent relationships?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575"/>
              </a:spcAft>
            </a:pPr>
            <a:r>
              <a:rPr lang="nl-NL" altLang="nl-NL" sz="2600">
                <a:latin typeface="Calibri" panose="020F0502020204030204" pitchFamily="34" charset="0"/>
              </a:rPr>
              <a:t>„In theory“:</a:t>
            </a:r>
          </a:p>
          <a:p>
            <a:pPr marL="646048" indent="-533347">
              <a:lnSpc>
                <a:spcPct val="90000"/>
              </a:lnSpc>
              <a:spcBef>
                <a:spcPts val="1000"/>
              </a:spcBef>
              <a:spcAft>
                <a:spcPts val="575"/>
              </a:spcAft>
              <a:buSzPct val="45000"/>
              <a:buFont typeface="Wingdings" panose="05000000000000000000" pitchFamily="2" charset="2"/>
              <a:buChar char=""/>
            </a:pPr>
            <a:r>
              <a:rPr lang="nl-NL" altLang="nl-NL" sz="2400">
                <a:latin typeface="Calibri" panose="020F0502020204030204" pitchFamily="34" charset="0"/>
              </a:rPr>
              <a:t>Metanoia: changing one`s mind, shift in mindset, transformation of thinking</a:t>
            </a:r>
          </a:p>
          <a:p>
            <a:pPr marL="646048" indent="-533347">
              <a:lnSpc>
                <a:spcPct val="90000"/>
              </a:lnSpc>
              <a:spcBef>
                <a:spcPts val="1000"/>
              </a:spcBef>
              <a:spcAft>
                <a:spcPts val="575"/>
              </a:spcAft>
              <a:buSzPct val="45000"/>
              <a:buFont typeface="Wingdings" panose="05000000000000000000" pitchFamily="2" charset="2"/>
              <a:buChar char=""/>
            </a:pPr>
            <a:r>
              <a:rPr lang="nl-NL" altLang="nl-NL" sz="2400">
                <a:latin typeface="Calibri" panose="020F0502020204030204" pitchFamily="34" charset="0"/>
              </a:rPr>
              <a:t>Repentance and reconciliation: admittance of wrong (e.g. patronizing approaches and practices, inactivity, dishonesty,...) </a:t>
            </a:r>
          </a:p>
          <a:p>
            <a:pPr marL="646048" indent="-533347">
              <a:lnSpc>
                <a:spcPct val="90000"/>
              </a:lnSpc>
              <a:spcBef>
                <a:spcPts val="1000"/>
              </a:spcBef>
              <a:spcAft>
                <a:spcPts val="575"/>
              </a:spcAft>
              <a:buSzPct val="45000"/>
              <a:buFont typeface="Wingdings" panose="05000000000000000000" pitchFamily="2" charset="2"/>
              <a:buChar char=""/>
            </a:pPr>
            <a:r>
              <a:rPr lang="nl-NL" altLang="nl-NL" sz="2400">
                <a:latin typeface="Calibri" panose="020F0502020204030204" pitchFamily="34" charset="0"/>
              </a:rPr>
              <a:t>Way of humility: seeing oneself as poor → recognizing need of mutual learning</a:t>
            </a:r>
          </a:p>
          <a:p>
            <a:pPr marL="646048" indent="-533347">
              <a:lnSpc>
                <a:spcPct val="90000"/>
              </a:lnSpc>
              <a:spcBef>
                <a:spcPts val="1000"/>
              </a:spcBef>
              <a:spcAft>
                <a:spcPts val="575"/>
              </a:spcAft>
              <a:buSzPct val="45000"/>
              <a:buFont typeface="Wingdings" panose="05000000000000000000" pitchFamily="2" charset="2"/>
              <a:buChar char=""/>
            </a:pPr>
            <a:r>
              <a:rPr lang="nl-NL" altLang="nl-NL" sz="2400">
                <a:latin typeface="Calibri" panose="020F0502020204030204" pitchFamily="34" charset="0"/>
              </a:rPr>
              <a:t>Critical evaluation of one-self, developmental work and programs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575"/>
              </a:spcAft>
            </a:pPr>
            <a:endParaRPr lang="nl-NL" altLang="nl-NL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645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5EFF19F-94BE-4D1C-82B2-673FC5C8E458}" type="slidenum">
              <a:rPr lang="de-DE" altLang="nl-NL"/>
              <a:pPr/>
              <a:t>24</a:t>
            </a:fld>
            <a:endParaRPr lang="de-DE" altLang="nl-NL"/>
          </a:p>
        </p:txBody>
      </p:sp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III. Becoming and Being Partners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823805" y="2484562"/>
            <a:ext cx="10514231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428625" indent="-319088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1720850" indent="-6032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263"/>
              </a:spcAft>
              <a:buSzPct val="45000"/>
            </a:pPr>
            <a:r>
              <a:rPr lang="nl-NL" altLang="nl-NL" sz="2600">
                <a:latin typeface="Calibri" panose="020F0502020204030204" pitchFamily="34" charset="0"/>
              </a:rPr>
              <a:t>„In practice“: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263"/>
              </a:spcAft>
              <a:buSzPct val="75000"/>
              <a:buFont typeface="Symbol" panose="05050102010706020507" pitchFamily="18" charset="2"/>
              <a:buChar char=""/>
            </a:pPr>
            <a:r>
              <a:rPr lang="nl-NL" altLang="nl-NL" sz="2400">
                <a:latin typeface="Calibri" panose="020F0502020204030204" pitchFamily="34" charset="0"/>
              </a:rPr>
              <a:t>A practical, critical evaluation of one-self, developmental work and programs (using evaluation tools)  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263"/>
              </a:spcAft>
              <a:buSzPct val="75000"/>
              <a:buFont typeface="Symbol" panose="05050102010706020507" pitchFamily="18" charset="2"/>
              <a:buChar char=""/>
            </a:pPr>
            <a:r>
              <a:rPr lang="nl-NL" altLang="nl-NL" sz="2400">
                <a:latin typeface="Calibri" panose="020F0502020204030204" pitchFamily="34" charset="0"/>
              </a:rPr>
              <a:t>Invitation of outside help in transformation process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263"/>
              </a:spcAft>
              <a:buSzPct val="75000"/>
              <a:buFont typeface="Symbol" panose="05050102010706020507" pitchFamily="18" charset="2"/>
              <a:buChar char=""/>
            </a:pPr>
            <a:r>
              <a:rPr lang="nl-NL" altLang="nl-NL" sz="2400">
                <a:latin typeface="Calibri" panose="020F0502020204030204" pitchFamily="34" charset="0"/>
              </a:rPr>
              <a:t>Introduction of new approaches, new ideas, new concepts, tools, project types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263"/>
              </a:spcAft>
              <a:buSzPct val="75000"/>
              <a:buFont typeface="Symbol" panose="05050102010706020507" pitchFamily="18" charset="2"/>
              <a:buChar char=""/>
            </a:pPr>
            <a:r>
              <a:rPr lang="nl-NL" altLang="nl-NL" sz="2400">
                <a:latin typeface="Calibri" panose="020F0502020204030204" pitchFamily="34" charset="0"/>
              </a:rPr>
              <a:t>Making the first step over the threshold</a:t>
            </a:r>
          </a:p>
          <a:p>
            <a:pPr lvl="1" hangingPunct="1">
              <a:lnSpc>
                <a:spcPct val="90000"/>
              </a:lnSpc>
              <a:buSzPct val="75000"/>
              <a:buFont typeface="Symbol" panose="05050102010706020507" pitchFamily="18" charset="2"/>
              <a:buChar char=""/>
            </a:pPr>
            <a:r>
              <a:rPr lang="nl-NL" altLang="nl-NL" sz="2400">
                <a:latin typeface="Calibri" panose="020F0502020204030204" pitchFamily="34" charset="0"/>
              </a:rPr>
              <a:t>When change not feasible – change of partners </a:t>
            </a:r>
          </a:p>
          <a:p>
            <a:pPr lvl="1" hangingPunct="1">
              <a:lnSpc>
                <a:spcPct val="90000"/>
              </a:lnSpc>
              <a:buSzPct val="75000"/>
              <a:buFont typeface="Symbol" panose="05050102010706020507" pitchFamily="18" charset="2"/>
              <a:buNone/>
            </a:pPr>
            <a:endParaRPr lang="nl-NL" altLang="nl-NL" sz="2400">
              <a:latin typeface="Calibri" panose="020F0502020204030204" pitchFamily="34" charset="0"/>
            </a:endParaRPr>
          </a:p>
          <a:p>
            <a:pPr marL="431757" indent="-315881">
              <a:lnSpc>
                <a:spcPct val="90000"/>
              </a:lnSpc>
              <a:spcBef>
                <a:spcPts val="1000"/>
              </a:spcBef>
              <a:spcAft>
                <a:spcPts val="263"/>
              </a:spcAft>
            </a:pPr>
            <a:r>
              <a:rPr lang="nl-NL" altLang="nl-NL" sz="2600">
                <a:latin typeface="Calibri" panose="020F0502020204030204" pitchFamily="34" charset="0"/>
              </a:rPr>
              <a:t>==&gt; All lasting changes go slowly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55551" y="2049643"/>
            <a:ext cx="3579347" cy="434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76" rIns="0" bIns="0"/>
          <a:lstStyle>
            <a:lvl1pPr marL="430213" indent="-317500"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2000"/>
              </a:lnSpc>
              <a:spcBef>
                <a:spcPts val="1000"/>
              </a:spcBef>
              <a:spcAft>
                <a:spcPts val="575"/>
              </a:spcAft>
            </a:pPr>
            <a:r>
              <a:rPr lang="nl-NL" altLang="nl-NL" sz="2800" b="1">
                <a:latin typeface="Calibri" panose="020F0502020204030204" pitchFamily="34" charset="0"/>
              </a:rPr>
              <a:t>Becoming Partners</a:t>
            </a:r>
          </a:p>
        </p:txBody>
      </p:sp>
    </p:spTree>
    <p:extLst>
      <p:ext uri="{BB962C8B-B14F-4D97-AF65-F5344CB8AC3E}">
        <p14:creationId xmlns:p14="http://schemas.microsoft.com/office/powerpoint/2010/main" val="37539043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782DC769-3CD1-4079-9778-CA762D17A7E0}" type="slidenum">
              <a:rPr lang="de-DE" altLang="nl-NL"/>
              <a:pPr/>
              <a:t>25</a:t>
            </a:fld>
            <a:endParaRPr lang="de-DE" altLang="nl-NL"/>
          </a:p>
        </p:txBody>
      </p:sp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III. Becoming and Being Partners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23806" y="1981389"/>
            <a:ext cx="10752325" cy="4350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431800" indent="-31591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3200" b="1">
                <a:latin typeface="Calibri" panose="020F0502020204030204" pitchFamily="34" charset="0"/>
              </a:rPr>
              <a:t>Being Partners </a:t>
            </a:r>
          </a:p>
          <a:p>
            <a:pPr>
              <a:lnSpc>
                <a:spcPct val="90000"/>
              </a:lnSpc>
              <a:spcBef>
                <a:spcPts val="1013"/>
              </a:spcBef>
            </a:pPr>
            <a:endParaRPr lang="nl-NL" altLang="nl-NL" sz="100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2800">
                <a:latin typeface="Calibri" panose="020F0502020204030204" pitchFamily="34" charset="0"/>
              </a:rPr>
              <a:t>In practice:</a:t>
            </a:r>
          </a:p>
          <a:p>
            <a:pPr marL="425407" indent="-320643">
              <a:lnSpc>
                <a:spcPct val="90000"/>
              </a:lnSpc>
              <a:spcBef>
                <a:spcPts val="1013"/>
              </a:spcBef>
              <a:buClr>
                <a:srgbClr val="FF3366"/>
              </a:buClr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Shared leadership (Example: RGDST)</a:t>
            </a:r>
          </a:p>
          <a:p>
            <a:pPr marL="425407" indent="-320643">
              <a:lnSpc>
                <a:spcPct val="90000"/>
              </a:lnSpc>
              <a:spcBef>
                <a:spcPts val="1013"/>
              </a:spcBef>
              <a:buClr>
                <a:srgbClr val="FF3366"/>
              </a:buClr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Involving eachother in strategic meetings and decisions</a:t>
            </a:r>
          </a:p>
          <a:p>
            <a:pPr marL="425407" indent="-320643">
              <a:lnSpc>
                <a:spcPct val="90000"/>
              </a:lnSpc>
              <a:spcBef>
                <a:spcPts val="1013"/>
              </a:spcBef>
              <a:buClr>
                <a:srgbClr val="FF3366"/>
              </a:buClr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„Job shadowing“</a:t>
            </a:r>
          </a:p>
          <a:p>
            <a:pPr marL="425407" indent="-320643">
              <a:lnSpc>
                <a:spcPct val="90000"/>
              </a:lnSpc>
              <a:spcBef>
                <a:spcPts val="1013"/>
              </a:spcBef>
              <a:buClr>
                <a:srgbClr val="FF3366"/>
              </a:buClr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Support in Training</a:t>
            </a:r>
          </a:p>
        </p:txBody>
      </p:sp>
    </p:spTree>
    <p:extLst>
      <p:ext uri="{BB962C8B-B14F-4D97-AF65-F5344CB8AC3E}">
        <p14:creationId xmlns:p14="http://schemas.microsoft.com/office/powerpoint/2010/main" val="3993359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9057FC7-6A5D-4554-8010-0E05F9D9948A}" type="slidenum">
              <a:rPr lang="de-DE" altLang="nl-NL"/>
              <a:pPr/>
              <a:t>26</a:t>
            </a:fld>
            <a:endParaRPr lang="de-DE" altLang="nl-NL"/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III. Becoming and Being Partners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3805" y="1944882"/>
            <a:ext cx="10514231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431800" indent="-31591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1720850" indent="-603250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3200" b="1">
                <a:latin typeface="Calibri" panose="020F0502020204030204" pitchFamily="34" charset="0"/>
              </a:rPr>
              <a:t>Being Partners</a:t>
            </a:r>
          </a:p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2600">
                <a:latin typeface="Calibri" panose="020F0502020204030204" pitchFamily="34" charset="0"/>
              </a:rPr>
              <a:t>Project ideas for shared ownership</a:t>
            </a:r>
          </a:p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2600">
                <a:latin typeface="Calibri" panose="020F0502020204030204" pitchFamily="34" charset="0"/>
              </a:rPr>
              <a:t>Best Practices:</a:t>
            </a:r>
          </a:p>
          <a:p>
            <a:pPr marL="425407" indent="-320643">
              <a:lnSpc>
                <a:spcPct val="90000"/>
              </a:lnSpc>
              <a:spcBef>
                <a:spcPts val="1013"/>
              </a:spcBef>
              <a:buClr>
                <a:srgbClr val="FF3366"/>
              </a:buClr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Projects as „walking with the poor“:</a:t>
            </a:r>
          </a:p>
          <a:p>
            <a:pPr lvl="1">
              <a:lnSpc>
                <a:spcPct val="90000"/>
              </a:lnSpc>
              <a:spcBef>
                <a:spcPts val="1013"/>
              </a:spcBef>
              <a:buSzPct val="75000"/>
              <a:buFont typeface="Symbol" panose="05050102010706020507" pitchFamily="18" charset="2"/>
              <a:buChar char=""/>
            </a:pPr>
            <a:r>
              <a:rPr lang="nl-NL" altLang="nl-NL" sz="2600">
                <a:latin typeface="Calibri" panose="020F0502020204030204" pitchFamily="34" charset="0"/>
              </a:rPr>
              <a:t>Poverty Truth Commission </a:t>
            </a:r>
            <a:r>
              <a:rPr lang="nl-NL" altLang="nl-NL" sz="2600" baseline="33000">
                <a:latin typeface="Calibri" panose="020F0502020204030204" pitchFamily="34" charset="0"/>
              </a:rPr>
              <a:t>(11)</a:t>
            </a:r>
          </a:p>
          <a:p>
            <a:pPr lvl="1">
              <a:lnSpc>
                <a:spcPct val="90000"/>
              </a:lnSpc>
              <a:spcBef>
                <a:spcPts val="1013"/>
              </a:spcBef>
              <a:buSzPct val="75000"/>
              <a:buFont typeface="Symbol" panose="05050102010706020507" pitchFamily="18" charset="2"/>
              <a:buChar char=""/>
            </a:pPr>
            <a:r>
              <a:rPr lang="nl-NL" altLang="nl-NL" sz="2600">
                <a:latin typeface="Calibri" panose="020F0502020204030204" pitchFamily="34" charset="0"/>
              </a:rPr>
              <a:t>Housing project in Sandtown/ Baltimore (US) </a:t>
            </a:r>
            <a:r>
              <a:rPr lang="nl-NL" altLang="nl-NL" sz="2600" baseline="33000">
                <a:latin typeface="Calibri" panose="020F0502020204030204" pitchFamily="34" charset="0"/>
              </a:rPr>
              <a:t>(1)</a:t>
            </a:r>
            <a:r>
              <a:rPr lang="nl-NL" altLang="nl-NL" sz="2600">
                <a:latin typeface="Calibri" panose="020F0502020204030204" pitchFamily="34" charset="0"/>
              </a:rPr>
              <a:t> </a:t>
            </a:r>
          </a:p>
          <a:p>
            <a:pPr marL="425407" indent="-320643">
              <a:lnSpc>
                <a:spcPct val="90000"/>
              </a:lnSpc>
              <a:spcBef>
                <a:spcPts val="1013"/>
              </a:spcBef>
              <a:buClr>
                <a:srgbClr val="FF3366"/>
              </a:buClr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Reconciliation programs (e.g. Healing of Nations</a:t>
            </a:r>
            <a:r>
              <a:rPr lang="nl-NL" altLang="nl-NL" sz="2600" baseline="33000">
                <a:latin typeface="Calibri" panose="020F0502020204030204" pitchFamily="34" charset="0"/>
              </a:rPr>
              <a:t>(12)</a:t>
            </a:r>
            <a:r>
              <a:rPr lang="nl-NL" altLang="nl-NL" sz="2600">
                <a:latin typeface="Calibri" panose="020F0502020204030204" pitchFamily="34" charset="0"/>
              </a:rPr>
              <a:t> , Healing of Memories</a:t>
            </a:r>
            <a:r>
              <a:rPr lang="nl-NL" altLang="nl-NL" sz="2600" baseline="33000">
                <a:latin typeface="Calibri" panose="020F0502020204030204" pitchFamily="34" charset="0"/>
              </a:rPr>
              <a:t>(10)</a:t>
            </a:r>
            <a:r>
              <a:rPr lang="nl-NL" altLang="nl-NL" sz="2600">
                <a:latin typeface="Calibri" panose="020F0502020204030204" pitchFamily="34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6704519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dianummer 1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12F2E38-5C61-41E1-9443-36A730F315D4}" type="slidenum">
              <a:rPr lang="de-DE" altLang="nl-NL"/>
              <a:pPr/>
              <a:t>27</a:t>
            </a:fld>
            <a:endParaRPr lang="de-DE" altLang="nl-NL"/>
          </a:p>
        </p:txBody>
      </p:sp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III. Becoming and Being Partners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23805" y="2160754"/>
            <a:ext cx="10514231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431800" indent="-31591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1720850" indent="-603250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3200" b="1">
                <a:latin typeface="Calibri" panose="020F0502020204030204" pitchFamily="34" charset="0"/>
              </a:rPr>
              <a:t>Being Partners</a:t>
            </a:r>
          </a:p>
          <a:p>
            <a:pPr marL="425407" indent="-320643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FF3366"/>
              </a:buClr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Becoming business partners: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1425"/>
              </a:spcAft>
              <a:buSzPct val="75000"/>
              <a:buFont typeface="Symbol" panose="05050102010706020507" pitchFamily="18" charset="2"/>
              <a:buChar char=""/>
            </a:pPr>
            <a:r>
              <a:rPr lang="nl-NL" altLang="nl-NL" sz="2600">
                <a:latin typeface="Calibri" panose="020F0502020204030204" pitchFamily="34" charset="0"/>
              </a:rPr>
              <a:t>Income generating activities – support with market entry and enlargement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1425"/>
              </a:spcAft>
              <a:buSzPct val="75000"/>
              <a:buFont typeface="Symbol" panose="05050102010706020507" pitchFamily="18" charset="2"/>
              <a:buChar char=""/>
            </a:pPr>
            <a:r>
              <a:rPr lang="nl-NL" altLang="nl-NL" sz="2600">
                <a:latin typeface="Calibri" panose="020F0502020204030204" pitchFamily="34" charset="0"/>
              </a:rPr>
              <a:t>Preparation for job market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1425"/>
              </a:spcAft>
              <a:buSzPct val="75000"/>
              <a:buFont typeface="Symbol" panose="05050102010706020507" pitchFamily="18" charset="2"/>
              <a:buChar char=""/>
            </a:pPr>
            <a:r>
              <a:rPr lang="nl-NL" altLang="nl-NL" sz="2600">
                <a:latin typeface="Calibri" panose="020F0502020204030204" pitchFamily="34" charset="0"/>
              </a:rPr>
              <a:t>Microfinancing (MF)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1425"/>
              </a:spcAft>
              <a:buSzPct val="75000"/>
              <a:buFont typeface="Symbol" panose="05050102010706020507" pitchFamily="18" charset="2"/>
              <a:buChar char=""/>
            </a:pPr>
            <a:r>
              <a:rPr lang="nl-NL" altLang="nl-NL" sz="2600">
                <a:latin typeface="Calibri" panose="020F0502020204030204" pitchFamily="34" charset="0"/>
              </a:rPr>
              <a:t>Savings and Credit Associations (SCAs)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1425"/>
              </a:spcAft>
              <a:buSzPct val="75000"/>
            </a:pPr>
            <a:endParaRPr lang="nl-NL" altLang="nl-NL" sz="2600">
              <a:latin typeface="Calibri" panose="020F0502020204030204" pitchFamily="34" charset="0"/>
            </a:endParaRP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1728563" y="5219467"/>
            <a:ext cx="1587" cy="79206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 rot="5400000">
            <a:off x="1333326" y="5295482"/>
            <a:ext cx="793647" cy="64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88" tIns="44994" rIns="89988" bIns="44994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de-DE" altLang="nl-NL"/>
              <a:t>				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1728563" y="3779792"/>
            <a:ext cx="1587" cy="792059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 rot="5400000">
            <a:off x="1333326" y="3855807"/>
            <a:ext cx="793647" cy="64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88" tIns="44994" rIns="89988" bIns="44994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de-DE" altLang="nl-NL"/>
              <a:t>				</a:t>
            </a: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1728563" y="5219467"/>
            <a:ext cx="1587" cy="79206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 rot="5400000">
            <a:off x="1333326" y="5295482"/>
            <a:ext cx="793647" cy="64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88" tIns="44994" rIns="89988" bIns="44994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de-DE" altLang="nl-NL"/>
              <a:t>				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44444" y="3816300"/>
            <a:ext cx="1368247" cy="720631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/>
            <a:r>
              <a:rPr lang="de-DE" altLang="nl-NL" sz="2000"/>
              <a:t>Access to income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144444" y="5255976"/>
            <a:ext cx="1368247" cy="720631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/>
            <a:r>
              <a:rPr lang="de-DE" altLang="nl-NL" sz="2000"/>
              <a:t>Access to capital</a:t>
            </a:r>
          </a:p>
        </p:txBody>
      </p:sp>
    </p:spTree>
    <p:extLst>
      <p:ext uri="{BB962C8B-B14F-4D97-AF65-F5344CB8AC3E}">
        <p14:creationId xmlns:p14="http://schemas.microsoft.com/office/powerpoint/2010/main" val="23928140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E073286-A222-4A35-8E62-687AC9AFAA22}" type="slidenum">
              <a:rPr lang="de-DE" altLang="nl-NL"/>
              <a:pPr/>
              <a:t>28</a:t>
            </a:fld>
            <a:endParaRPr lang="de-DE" altLang="nl-NL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63489" y="1368694"/>
            <a:ext cx="10514231" cy="4350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nl-NL" altLang="nl-NL" sz="2800">
                <a:latin typeface="Calibri" panose="020F0502020204030204" pitchFamily="34" charset="0"/>
              </a:rPr>
              <a:t>“Is not this the kind of fasting I have chosen: </a:t>
            </a:r>
          </a:p>
          <a:p>
            <a:r>
              <a:rPr lang="nl-NL" altLang="nl-NL" sz="2800">
                <a:latin typeface="Calibri" panose="020F0502020204030204" pitchFamily="34" charset="0"/>
              </a:rPr>
              <a:t>to loose the chains of injustice and </a:t>
            </a:r>
          </a:p>
          <a:p>
            <a:r>
              <a:rPr lang="nl-NL" altLang="nl-NL" sz="2800">
                <a:latin typeface="Calibri" panose="020F0502020204030204" pitchFamily="34" charset="0"/>
              </a:rPr>
              <a:t>untie the cords of the yoke, </a:t>
            </a:r>
          </a:p>
          <a:p>
            <a:r>
              <a:rPr lang="nl-NL" altLang="nl-NL" sz="2800">
                <a:latin typeface="Calibri" panose="020F0502020204030204" pitchFamily="34" charset="0"/>
              </a:rPr>
              <a:t>to set the oppressed free and </a:t>
            </a:r>
          </a:p>
          <a:p>
            <a:r>
              <a:rPr lang="nl-NL" altLang="nl-NL" sz="2800">
                <a:latin typeface="Calibri" panose="020F0502020204030204" pitchFamily="34" charset="0"/>
              </a:rPr>
              <a:t>break every yoke?</a:t>
            </a:r>
          </a:p>
          <a:p>
            <a:endParaRPr lang="nl-NL" altLang="nl-NL" sz="2800">
              <a:latin typeface="Calibri" panose="020F0502020204030204" pitchFamily="34" charset="0"/>
            </a:endParaRPr>
          </a:p>
          <a:p>
            <a:endParaRPr lang="nl-NL" altLang="nl-NL" sz="2800">
              <a:latin typeface="Calibri" panose="020F0502020204030204" pitchFamily="34" charset="0"/>
            </a:endParaRPr>
          </a:p>
          <a:p>
            <a:r>
              <a:rPr lang="nl-NL" altLang="nl-NL" sz="2800">
                <a:latin typeface="Calibri" panose="020F0502020204030204" pitchFamily="34" charset="0"/>
              </a:rPr>
              <a:t> </a:t>
            </a:r>
          </a:p>
          <a:p>
            <a:r>
              <a:rPr lang="nl-NL" altLang="nl-NL" sz="4000">
                <a:latin typeface="Calibri" panose="020F0502020204030204" pitchFamily="34" charset="0"/>
              </a:rPr>
              <a:t/>
            </a:r>
            <a:br>
              <a:rPr lang="nl-NL" altLang="nl-NL" sz="4000">
                <a:latin typeface="Calibri" panose="020F0502020204030204" pitchFamily="34" charset="0"/>
              </a:rPr>
            </a:br>
            <a:endParaRPr lang="nl-NL" altLang="nl-NL" sz="4000">
              <a:latin typeface="Calibri" panose="020F0502020204030204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95237" y="4378201"/>
            <a:ext cx="6587267" cy="2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nl-NL" altLang="nl-NL" sz="2800">
                <a:latin typeface="Calibri" panose="020F0502020204030204" pitchFamily="34" charset="0"/>
              </a:rPr>
              <a:t>Then </a:t>
            </a:r>
            <a:r>
              <a:rPr lang="nl-NL" altLang="nl-NL" sz="3200">
                <a:solidFill>
                  <a:srgbClr val="336699"/>
                </a:solidFill>
                <a:latin typeface="Calibri" panose="020F0502020204030204" pitchFamily="34" charset="0"/>
              </a:rPr>
              <a:t>your light will break forth like the dawn</a:t>
            </a:r>
            <a:r>
              <a:rPr lang="nl-NL" altLang="nl-NL" sz="2800">
                <a:latin typeface="Calibri" panose="020F0502020204030204" pitchFamily="34" charset="0"/>
              </a:rPr>
              <a:t>, and </a:t>
            </a:r>
            <a:r>
              <a:rPr lang="nl-NL" altLang="nl-NL" sz="3200">
                <a:solidFill>
                  <a:srgbClr val="336699"/>
                </a:solidFill>
                <a:latin typeface="Calibri" panose="020F0502020204030204" pitchFamily="34" charset="0"/>
              </a:rPr>
              <a:t>your healing will quickly appear</a:t>
            </a:r>
            <a:r>
              <a:rPr lang="nl-NL" altLang="nl-NL" sz="2800">
                <a:latin typeface="Calibri" panose="020F0502020204030204" pitchFamily="34" charset="0"/>
              </a:rPr>
              <a:t>; then your righteousness  will go before you, and the glory of the LORD will be your rear guard.” Isaiah 58:6-8</a:t>
            </a:r>
            <a:r>
              <a:rPr lang="nl-NL" altLang="nl-NL" sz="4000">
                <a:latin typeface="Calibri" panose="020F0502020204030204" pitchFamily="34" charset="0"/>
              </a:rPr>
              <a:t/>
            </a:r>
            <a:br>
              <a:rPr lang="nl-NL" altLang="nl-NL" sz="4000">
                <a:latin typeface="Calibri" panose="020F0502020204030204" pitchFamily="34" charset="0"/>
              </a:rPr>
            </a:br>
            <a:r>
              <a:rPr lang="de-DE" altLang="nl-NL"/>
              <a:t> 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966641" y="2605195"/>
            <a:ext cx="7598373" cy="1930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nl-NL" altLang="nl-NL" sz="2800">
                <a:latin typeface="Calibri" panose="020F0502020204030204" pitchFamily="34" charset="0"/>
              </a:rPr>
              <a:t>Is it not to share your food with the hungry and </a:t>
            </a:r>
          </a:p>
          <a:p>
            <a:r>
              <a:rPr lang="nl-NL" altLang="nl-NL" sz="2800">
                <a:latin typeface="Calibri" panose="020F0502020204030204" pitchFamily="34" charset="0"/>
              </a:rPr>
              <a:t>to provide the poor wanderer with shelter, </a:t>
            </a:r>
          </a:p>
          <a:p>
            <a:r>
              <a:rPr lang="nl-NL" altLang="nl-NL" sz="2800">
                <a:latin typeface="Calibri" panose="020F0502020204030204" pitchFamily="34" charset="0"/>
              </a:rPr>
              <a:t>when you see the naked, to clothe them, and </a:t>
            </a:r>
          </a:p>
          <a:p>
            <a:r>
              <a:rPr lang="nl-NL" altLang="nl-NL" sz="2800">
                <a:latin typeface="Calibri" panose="020F0502020204030204" pitchFamily="34" charset="0"/>
              </a:rPr>
              <a:t>not to turn away from your own flesh and blood? </a:t>
            </a:r>
          </a:p>
          <a:p>
            <a:endParaRPr lang="de-DE" altLang="nl-NL"/>
          </a:p>
        </p:txBody>
      </p:sp>
    </p:spTree>
    <p:extLst>
      <p:ext uri="{BB962C8B-B14F-4D97-AF65-F5344CB8AC3E}">
        <p14:creationId xmlns:p14="http://schemas.microsoft.com/office/powerpoint/2010/main" val="1524006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F4438A95-9D6B-4C57-8C9C-1134DA3D6D93}" type="slidenum">
              <a:rPr lang="de-DE" altLang="nl-NL"/>
              <a:pPr/>
              <a:t>29</a:t>
            </a:fld>
            <a:endParaRPr lang="de-DE" altLang="nl-NL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823805" y="1619486"/>
            <a:ext cx="10514231" cy="5431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444500" indent="-339725">
              <a:tabLst>
                <a:tab pos="444500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4500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4500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4500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4500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4500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4500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4500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4500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Aft>
                <a:spcPts val="225"/>
              </a:spcAft>
              <a:buClr>
                <a:srgbClr val="FF3366"/>
              </a:buClr>
              <a:buSzPct val="45000"/>
              <a:buFont typeface="Times New Roman" panose="02020603050405020304" pitchFamily="18" charset="0"/>
              <a:buAutoNum type="arabicPeriod"/>
            </a:pPr>
            <a:r>
              <a:rPr lang="nl-NL" altLang="nl-NL" sz="2200">
                <a:latin typeface="Calibri" panose="020F0502020204030204" pitchFamily="34" charset="0"/>
              </a:rPr>
              <a:t>Fikkert, B/ Perkins, J. (2014): When Helping Hurts: How to Alleviate Poverty Without Hurting the Poor . . . and Yourself </a:t>
            </a:r>
          </a:p>
          <a:p>
            <a:pPr marL="428582" indent="-319056">
              <a:spcAft>
                <a:spcPts val="225"/>
              </a:spcAft>
              <a:buSzPct val="45000"/>
            </a:pPr>
            <a:r>
              <a:rPr lang="nl-NL" altLang="nl-NL" sz="2200">
                <a:latin typeface="Calibri" panose="020F0502020204030204" pitchFamily="34" charset="0"/>
              </a:rPr>
              <a:t>        Figure 1 – p. 100 </a:t>
            </a:r>
          </a:p>
          <a:p>
            <a:pPr>
              <a:spcAft>
                <a:spcPts val="225"/>
              </a:spcAft>
            </a:pPr>
            <a:r>
              <a:rPr lang="nl-NL" altLang="nl-NL" sz="2200">
                <a:latin typeface="Calibri" panose="020F0502020204030204" pitchFamily="34" charset="0"/>
              </a:rPr>
              <a:t>        Figure 2 – p. 140: Adapted from B. De Negri et al: Empowering Communities: Participatory Techniques for Community-Based Programme Development. Vol. 1(2) (1998)</a:t>
            </a:r>
          </a:p>
          <a:p>
            <a:pPr>
              <a:spcAft>
                <a:spcPts val="225"/>
              </a:spcAft>
            </a:pPr>
            <a:r>
              <a:rPr lang="nl-NL" altLang="nl-NL" sz="2200">
                <a:latin typeface="Calibri" panose="020F0502020204030204" pitchFamily="34" charset="0"/>
              </a:rPr>
              <a:t>       Figure 3 – p. 58: Adapter from Myers: Walking with the poor – Principles and practices of transformational development (1999)</a:t>
            </a:r>
          </a:p>
          <a:p>
            <a:pPr>
              <a:spcAft>
                <a:spcPts val="225"/>
              </a:spcAft>
              <a:buClr>
                <a:srgbClr val="FF3366"/>
              </a:buClr>
              <a:buSzPct val="45000"/>
              <a:buFont typeface="Times New Roman" panose="02020603050405020304" pitchFamily="18" charset="0"/>
              <a:buAutoNum type="arabicPeriod" startAt="2"/>
            </a:pPr>
            <a:r>
              <a:rPr lang="nl-NL" altLang="nl-NL" sz="2200">
                <a:latin typeface="Calibri" panose="020F0502020204030204" pitchFamily="34" charset="0"/>
              </a:rPr>
              <a:t>Myers, B. L. (2011): Walking with the poor</a:t>
            </a:r>
          </a:p>
          <a:p>
            <a:pPr marL="425407" indent="-320643">
              <a:spcAft>
                <a:spcPts val="225"/>
              </a:spcAft>
              <a:buClr>
                <a:srgbClr val="FF3366"/>
              </a:buClr>
              <a:buSzPct val="45000"/>
              <a:buFont typeface="Times New Roman" panose="02020603050405020304" pitchFamily="18" charset="0"/>
              <a:buAutoNum type="arabicPeriod" startAt="2"/>
            </a:pPr>
            <a:r>
              <a:rPr lang="nl-NL" altLang="nl-NL" sz="2200">
                <a:latin typeface="Calibri" panose="020F0502020204030204" pitchFamily="34" charset="0"/>
              </a:rPr>
              <a:t>Moyo, D. (2009): Dead Aid</a:t>
            </a:r>
          </a:p>
          <a:p>
            <a:pPr marL="425407" indent="-320643">
              <a:spcAft>
                <a:spcPts val="225"/>
              </a:spcAft>
              <a:buClr>
                <a:srgbClr val="FF3366"/>
              </a:buClr>
              <a:buSzPct val="45000"/>
              <a:buFont typeface="Times New Roman" panose="02020603050405020304" pitchFamily="18" charset="0"/>
              <a:buAutoNum type="arabicPeriod" startAt="2"/>
            </a:pPr>
            <a:r>
              <a:rPr lang="nl-NL" altLang="nl-NL" sz="2200">
                <a:latin typeface="Calibri" panose="020F0502020204030204" pitchFamily="34" charset="0"/>
              </a:rPr>
              <a:t>Bogyo, E. (2008): Hidden Cost of Aid</a:t>
            </a:r>
          </a:p>
          <a:p>
            <a:pPr>
              <a:spcAft>
                <a:spcPts val="225"/>
              </a:spcAft>
              <a:buClr>
                <a:srgbClr val="FF3366"/>
              </a:buClr>
              <a:buSzPct val="45000"/>
              <a:buFont typeface="Times New Roman" panose="02020603050405020304" pitchFamily="18" charset="0"/>
              <a:buAutoNum type="arabicPeriod" startAt="5"/>
            </a:pPr>
            <a:r>
              <a:rPr lang="nl-NL" altLang="nl-NL" sz="2200">
                <a:latin typeface="Calibri" panose="020F0502020204030204" pitchFamily="34" charset="0"/>
                <a:hlinkClick r:id="rId3"/>
              </a:rPr>
              <a:t>http://www.dictionary.com/browse/partnership?s=t</a:t>
            </a:r>
          </a:p>
          <a:p>
            <a:pPr marL="425407" indent="-320643">
              <a:spcAft>
                <a:spcPts val="225"/>
              </a:spcAft>
              <a:buClr>
                <a:srgbClr val="FF3366"/>
              </a:buClr>
              <a:buSzPct val="45000"/>
              <a:buFont typeface="Times New Roman" panose="02020603050405020304" pitchFamily="18" charset="0"/>
              <a:buAutoNum type="arabicPeriod" startAt="5"/>
            </a:pPr>
            <a:r>
              <a:rPr lang="nl-NL" altLang="nl-NL" sz="2200">
                <a:latin typeface="Calibri" panose="020F0502020204030204" pitchFamily="34" charset="0"/>
              </a:rPr>
              <a:t>Partnership: a declaration of interdependency – A reflection on partnering in development and Christian mission (working papaer by PRISMA)</a:t>
            </a:r>
          </a:p>
          <a:p>
            <a:pPr marL="425407" indent="-320643">
              <a:spcAft>
                <a:spcPts val="225"/>
              </a:spcAft>
              <a:buClr>
                <a:srgbClr val="FF3366"/>
              </a:buClr>
              <a:buSzPct val="45000"/>
              <a:buFont typeface="Times New Roman" panose="02020603050405020304" pitchFamily="18" charset="0"/>
              <a:buAutoNum type="arabicPeriod" startAt="5"/>
            </a:pPr>
            <a:r>
              <a:rPr lang="nl-NL" altLang="nl-NL" sz="2200">
                <a:latin typeface="Calibri" panose="020F0502020204030204" pitchFamily="34" charset="0"/>
              </a:rPr>
              <a:t>Dictionary.cambridge.com</a:t>
            </a:r>
          </a:p>
          <a:p>
            <a:pPr>
              <a:spcBef>
                <a:spcPts val="1000"/>
              </a:spcBef>
              <a:spcAft>
                <a:spcPts val="288"/>
              </a:spcAft>
            </a:pPr>
            <a:endParaRPr lang="nl-NL" altLang="nl-NL">
              <a:latin typeface="Calibri" panose="020F0502020204030204" pitchFamily="34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8085" y="609968"/>
            <a:ext cx="9128523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 Sources</a:t>
            </a:r>
          </a:p>
        </p:txBody>
      </p:sp>
    </p:spTree>
    <p:extLst>
      <p:ext uri="{BB962C8B-B14F-4D97-AF65-F5344CB8AC3E}">
        <p14:creationId xmlns:p14="http://schemas.microsoft.com/office/powerpoint/2010/main" val="24080243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B116698-9322-4577-A348-8E9E37D06634}" type="slidenum">
              <a:rPr lang="de-DE" altLang="nl-NL"/>
              <a:pPr/>
              <a:t>3</a:t>
            </a:fld>
            <a:endParaRPr lang="de-DE" altLang="nl-NL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Introduction of Speaker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87301" y="1802026"/>
            <a:ext cx="11734859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431800" indent="-31591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3200">
                <a:latin typeface="Calibri" panose="020F0502020204030204" pitchFamily="34" charset="0"/>
              </a:rPr>
              <a:t>Short Curriculum Vitae: </a:t>
            </a:r>
          </a:p>
          <a:p>
            <a:pPr marL="425407" indent="-320643">
              <a:lnSpc>
                <a:spcPct val="90000"/>
              </a:lnSpc>
              <a:spcBef>
                <a:spcPts val="1013"/>
              </a:spcBef>
              <a:buClr>
                <a:srgbClr val="FF3366"/>
              </a:buClr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Born in Budapest (H) in 1981</a:t>
            </a:r>
          </a:p>
          <a:p>
            <a:pPr marL="425407" indent="-320643">
              <a:lnSpc>
                <a:spcPct val="90000"/>
              </a:lnSpc>
              <a:spcBef>
                <a:spcPts val="1013"/>
              </a:spcBef>
              <a:buClr>
                <a:srgbClr val="FF3366"/>
              </a:buClr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Relocation to Klagenfurt (A) in 1989</a:t>
            </a:r>
          </a:p>
          <a:p>
            <a:pPr marL="425407" indent="-320643">
              <a:lnSpc>
                <a:spcPct val="90000"/>
              </a:lnSpc>
              <a:spcBef>
                <a:spcPts val="1013"/>
              </a:spcBef>
              <a:buClr>
                <a:srgbClr val="FF3366"/>
              </a:buClr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Studies at „Torchbearer“ Bible School  (GB) 2000/01</a:t>
            </a:r>
          </a:p>
          <a:p>
            <a:pPr marL="425407" indent="-320643">
              <a:lnSpc>
                <a:spcPct val="90000"/>
              </a:lnSpc>
              <a:spcBef>
                <a:spcPts val="1013"/>
              </a:spcBef>
              <a:buClr>
                <a:srgbClr val="FF3366"/>
              </a:buClr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Studies in Economics and Int. Business Sciences at Uni. Innsbruck (A) till 2007</a:t>
            </a:r>
          </a:p>
          <a:p>
            <a:pPr marL="425407" indent="-320643">
              <a:lnSpc>
                <a:spcPct val="90000"/>
              </a:lnSpc>
              <a:spcBef>
                <a:spcPts val="1013"/>
              </a:spcBef>
              <a:buClr>
                <a:srgbClr val="FF3366"/>
              </a:buClr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Executive Director of EDYN (Ecumenical Diaconal Year Network) 2008-11 in Budapest (H)</a:t>
            </a:r>
          </a:p>
          <a:p>
            <a:pPr marL="425407" indent="-320643">
              <a:lnSpc>
                <a:spcPct val="90000"/>
              </a:lnSpc>
              <a:spcBef>
                <a:spcPts val="1013"/>
              </a:spcBef>
              <a:buClr>
                <a:srgbClr val="FF3366"/>
              </a:buClr>
              <a:buSzPct val="45000"/>
              <a:buFont typeface="Wingdings" panose="05000000000000000000" pitchFamily="2" charset="2"/>
              <a:buChar char=""/>
            </a:pPr>
            <a:r>
              <a:rPr lang="nl-NL" altLang="nl-NL" sz="2600">
                <a:latin typeface="Calibri" panose="020F0502020204030204" pitchFamily="34" charset="0"/>
              </a:rPr>
              <a:t>Wife and mother of 3 children (Ádám 6, Nóra 4, Róbert 1,5) living in Frankfurt/ Main (D) since 2012</a:t>
            </a:r>
          </a:p>
        </p:txBody>
      </p:sp>
    </p:spTree>
    <p:extLst>
      <p:ext uri="{BB962C8B-B14F-4D97-AF65-F5344CB8AC3E}">
        <p14:creationId xmlns:p14="http://schemas.microsoft.com/office/powerpoint/2010/main" val="786197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D33A79D-D029-47FF-97F3-376037C42146}" type="slidenum">
              <a:rPr lang="de-DE" altLang="nl-NL"/>
              <a:pPr/>
              <a:t>30</a:t>
            </a:fld>
            <a:endParaRPr lang="de-DE" altLang="nl-NL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838091" y="365524"/>
            <a:ext cx="10511056" cy="1322216"/>
          </a:xfrm>
          <a:ln/>
        </p:spPr>
        <p:txBody>
          <a:bodyPr/>
          <a:lstStyle/>
          <a:p>
            <a:endParaRPr lang="nl-NL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38091" y="1825834"/>
            <a:ext cx="10511056" cy="4347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323850" indent="-32385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Aft>
                <a:spcPts val="225"/>
              </a:spcAft>
              <a:buClr>
                <a:srgbClr val="CC0000"/>
              </a:buClr>
              <a:buSzPct val="50000"/>
              <a:buFont typeface="Times New Roman" panose="02020603050405020304" pitchFamily="18" charset="0"/>
              <a:buAutoNum type="arabicPeriod" startAt="8"/>
            </a:pPr>
            <a:r>
              <a:rPr lang="nl-NL" altLang="nl-NL" sz="2200" dirty="0">
                <a:latin typeface="Calibri" panose="020F0502020204030204" pitchFamily="34" charset="0"/>
                <a:hlinkClick r:id="rId3"/>
              </a:rPr>
              <a:t>http://www.gettyimages.de/fotos/dove---bird</a:t>
            </a:r>
          </a:p>
          <a:p>
            <a:pPr>
              <a:spcAft>
                <a:spcPts val="225"/>
              </a:spcAft>
              <a:buClr>
                <a:srgbClr val="CC0000"/>
              </a:buClr>
              <a:buSzPct val="50000"/>
              <a:buFont typeface="Times New Roman" panose="02020603050405020304" pitchFamily="18" charset="0"/>
              <a:buAutoNum type="arabicPeriod" startAt="8"/>
            </a:pPr>
            <a:r>
              <a:rPr lang="nl-NL" altLang="nl-NL" sz="2200" dirty="0">
                <a:latin typeface="Calibri" panose="020F0502020204030204" pitchFamily="34" charset="0"/>
                <a:hlinkClick r:id="rId4"/>
              </a:rPr>
              <a:t>https://healingthenations.co.uk</a:t>
            </a:r>
          </a:p>
          <a:p>
            <a:pPr>
              <a:spcAft>
                <a:spcPts val="225"/>
              </a:spcAft>
              <a:buClr>
                <a:srgbClr val="CC0000"/>
              </a:buClr>
              <a:buSzPct val="50000"/>
              <a:buFont typeface="Times New Roman" panose="02020603050405020304" pitchFamily="18" charset="0"/>
              <a:buAutoNum type="arabicPeriod" startAt="8"/>
            </a:pPr>
            <a:r>
              <a:rPr lang="nl-NL" altLang="nl-NL" sz="2200" dirty="0">
                <a:latin typeface="Calibri" panose="020F0502020204030204" pitchFamily="34" charset="0"/>
              </a:rPr>
              <a:t> Brandes: "</a:t>
            </a:r>
            <a:r>
              <a:rPr lang="nl-NL" altLang="nl-NL" sz="2200" dirty="0" err="1">
                <a:latin typeface="Calibri" panose="020F0502020204030204" pitchFamily="34" charset="0"/>
              </a:rPr>
              <a:t>Healing</a:t>
            </a:r>
            <a:r>
              <a:rPr lang="nl-NL" altLang="nl-NL" sz="2200" dirty="0">
                <a:latin typeface="Calibri" panose="020F0502020204030204" pitchFamily="34" charset="0"/>
              </a:rPr>
              <a:t> of Memories": Bridge </a:t>
            </a:r>
            <a:r>
              <a:rPr lang="nl-NL" altLang="nl-NL" sz="2200" dirty="0" err="1">
                <a:latin typeface="Calibri" panose="020F0502020204030204" pitchFamily="34" charset="0"/>
              </a:rPr>
              <a:t>between</a:t>
            </a:r>
            <a:r>
              <a:rPr lang="nl-NL" altLang="nl-NL" sz="2200" dirty="0">
                <a:latin typeface="Calibri" panose="020F0502020204030204" pitchFamily="34" charset="0"/>
              </a:rPr>
              <a:t> </a:t>
            </a:r>
            <a:r>
              <a:rPr lang="nl-NL" altLang="nl-NL" sz="2200" dirty="0" err="1">
                <a:latin typeface="Calibri" panose="020F0502020204030204" pitchFamily="34" charset="0"/>
              </a:rPr>
              <a:t>Churches</a:t>
            </a:r>
            <a:r>
              <a:rPr lang="nl-NL" altLang="nl-NL" sz="2200" dirty="0">
                <a:latin typeface="Calibri" panose="020F0502020204030204" pitchFamily="34" charset="0"/>
              </a:rPr>
              <a:t>, Cultures </a:t>
            </a:r>
            <a:r>
              <a:rPr lang="nl-NL" altLang="nl-NL" sz="2200" dirty="0" err="1">
                <a:latin typeface="Calibri" panose="020F0502020204030204" pitchFamily="34" charset="0"/>
              </a:rPr>
              <a:t>and</a:t>
            </a:r>
            <a:r>
              <a:rPr lang="nl-NL" altLang="nl-NL" sz="2200" dirty="0">
                <a:latin typeface="Calibri" panose="020F0502020204030204" pitchFamily="34" charset="0"/>
              </a:rPr>
              <a:t> </a:t>
            </a:r>
            <a:r>
              <a:rPr lang="nl-NL" altLang="nl-NL" sz="2200" dirty="0" err="1">
                <a:latin typeface="Calibri" panose="020F0502020204030204" pitchFamily="34" charset="0"/>
              </a:rPr>
              <a:t>Religion</a:t>
            </a:r>
            <a:r>
              <a:rPr lang="nl-NL" altLang="nl-NL" sz="2200" dirty="0">
                <a:latin typeface="Calibri" panose="020F0502020204030204" pitchFamily="34" charset="0"/>
              </a:rPr>
              <a:t> (2008)</a:t>
            </a:r>
          </a:p>
          <a:p>
            <a:pPr>
              <a:spcAft>
                <a:spcPts val="225"/>
              </a:spcAft>
              <a:buClr>
                <a:srgbClr val="CC0000"/>
              </a:buClr>
              <a:buSzPct val="50000"/>
              <a:buFont typeface="Times New Roman" panose="02020603050405020304" pitchFamily="18" charset="0"/>
              <a:buAutoNum type="arabicPeriod" startAt="8"/>
            </a:pPr>
            <a:r>
              <a:rPr lang="nl-NL" altLang="nl-NL" sz="2200" dirty="0">
                <a:latin typeface="Calibri" panose="020F0502020204030204" pitchFamily="34" charset="0"/>
                <a:hlinkClick r:id="rId5"/>
              </a:rPr>
              <a:t>https://www.faithincommunityscotland.org/poverty-truth-commission/about-ptc/</a:t>
            </a:r>
          </a:p>
          <a:p>
            <a:pPr>
              <a:spcAft>
                <a:spcPts val="225"/>
              </a:spcAft>
              <a:buClr>
                <a:srgbClr val="CC0000"/>
              </a:buClr>
              <a:buSzPct val="50000"/>
              <a:buFont typeface="Times New Roman" panose="02020603050405020304" pitchFamily="18" charset="0"/>
              <a:buAutoNum type="arabicPeriod" startAt="8"/>
            </a:pPr>
            <a:r>
              <a:rPr lang="nl-NL" altLang="nl-NL" sz="2200" dirty="0" err="1">
                <a:latin typeface="Calibri" panose="020F0502020204030204" pitchFamily="34" charset="0"/>
              </a:rPr>
              <a:t>Healing</a:t>
            </a:r>
            <a:r>
              <a:rPr lang="nl-NL" altLang="nl-NL" sz="2200" dirty="0">
                <a:latin typeface="Calibri" panose="020F0502020204030204" pitchFamily="34" charset="0"/>
              </a:rPr>
              <a:t> </a:t>
            </a:r>
            <a:r>
              <a:rPr lang="nl-NL" altLang="nl-NL" sz="2200" dirty="0" err="1">
                <a:latin typeface="Calibri" panose="020F0502020204030204" pitchFamily="34" charset="0"/>
              </a:rPr>
              <a:t>the</a:t>
            </a:r>
            <a:r>
              <a:rPr lang="nl-NL" altLang="nl-NL" sz="2200" dirty="0">
                <a:latin typeface="Calibri" panose="020F0502020204030204" pitchFamily="34" charset="0"/>
              </a:rPr>
              <a:t> Nations (https://healingthenations.co.uk)</a:t>
            </a:r>
          </a:p>
          <a:p>
            <a:pPr>
              <a:buClr>
                <a:srgbClr val="CC0000"/>
              </a:buClr>
              <a:buSzPct val="50000"/>
              <a:buFont typeface="Times New Roman" panose="02020603050405020304" pitchFamily="18" charset="0"/>
              <a:buAutoNum type="arabicPeriod" startAt="8"/>
            </a:pPr>
            <a:r>
              <a:rPr lang="de-DE" altLang="nl-NL" sz="2200" dirty="0">
                <a:latin typeface="Calibri" panose="020F0502020204030204" pitchFamily="34" charset="0"/>
              </a:rPr>
              <a:t>http://edyn.org/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138085" y="609968"/>
            <a:ext cx="9128523" cy="1325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hangingPunct="1">
              <a:lnSpc>
                <a:spcPct val="90000"/>
              </a:lnSpc>
              <a:buClrTx/>
              <a:buFontTx/>
              <a:buNone/>
            </a:pPr>
            <a:r>
              <a:rPr lang="nl-NL" altLang="nl-NL" sz="4400">
                <a:latin typeface="Calibri Light" panose="020F0302020204030204" pitchFamily="34" charset="0"/>
              </a:rPr>
              <a:t> Sources</a:t>
            </a:r>
          </a:p>
        </p:txBody>
      </p:sp>
    </p:spTree>
    <p:extLst>
      <p:ext uri="{BB962C8B-B14F-4D97-AF65-F5344CB8AC3E}">
        <p14:creationId xmlns:p14="http://schemas.microsoft.com/office/powerpoint/2010/main" val="1386162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5716876-036E-4777-A45C-F5FB5FDA83EE}" type="slidenum">
              <a:rPr lang="de-DE" altLang="nl-NL"/>
              <a:pPr/>
              <a:t>4</a:t>
            </a:fld>
            <a:endParaRPr lang="de-DE" altLang="nl-NL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I. Partnership in Mutual Dependency </a:t>
            </a:r>
            <a:br>
              <a:rPr lang="nl-NL" altLang="nl-NL">
                <a:latin typeface="Calibri Light" panose="020F0302020204030204" pitchFamily="34" charset="0"/>
              </a:rPr>
            </a:br>
            <a:r>
              <a:rPr lang="nl-NL" altLang="nl-NL">
                <a:latin typeface="Calibri Light" panose="020F0302020204030204" pitchFamily="34" charset="0"/>
              </a:rPr>
              <a:t>– a Definition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23805" y="2484562"/>
            <a:ext cx="10514231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nl-NL" altLang="nl-NL" sz="280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nl-NL" altLang="nl-NL" sz="2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144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F6F2D6D5-4E68-4BC2-8E16-FAC542C813F4}" type="slidenum">
              <a:rPr lang="de-DE" altLang="nl-NL"/>
              <a:pPr/>
              <a:t>5</a:t>
            </a:fld>
            <a:endParaRPr lang="de-DE" altLang="nl-NL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solidFill>
                  <a:srgbClr val="990000"/>
                </a:solidFill>
                <a:latin typeface="Calibri Light" panose="020F0302020204030204" pitchFamily="34" charset="0"/>
              </a:rPr>
              <a:t>Partnership</a:t>
            </a:r>
            <a:r>
              <a:rPr lang="nl-NL" altLang="nl-NL">
                <a:latin typeface="Calibri Light" panose="020F0302020204030204" pitchFamily="34" charset="0"/>
              </a:rPr>
              <a:t> in mutual dependency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23806" y="2484562"/>
            <a:ext cx="10674547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514350" indent="-509588"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</a:pPr>
            <a:r>
              <a:rPr lang="nl-NL" altLang="nl-NL" sz="2800">
                <a:latin typeface="Calibri" panose="020F0502020204030204" pitchFamily="34" charset="0"/>
              </a:rPr>
              <a:t>1) Definition of Partnership</a:t>
            </a:r>
          </a:p>
          <a:p>
            <a:pPr marL="111114" indent="0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2800">
                <a:latin typeface="Calibri" panose="020F0502020204030204" pitchFamily="34" charset="0"/>
              </a:rPr>
              <a:t>	</a:t>
            </a:r>
            <a:r>
              <a:rPr lang="nl-NL" altLang="nl-NL" sz="2200">
                <a:latin typeface="Calibri" panose="020F0502020204030204" pitchFamily="34" charset="0"/>
              </a:rPr>
              <a:t>„the state or condition of being a partner (= a person who shares or is associated with another in some action or endeavor);  participation; association; joint interest“ </a:t>
            </a:r>
            <a:r>
              <a:rPr lang="nl-NL" altLang="nl-NL" sz="2200" baseline="33000">
                <a:latin typeface="Calibri" panose="020F0502020204030204" pitchFamily="34" charset="0"/>
              </a:rPr>
              <a:t>(5)</a:t>
            </a:r>
          </a:p>
          <a:p>
            <a:pPr marL="111114" indent="0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2200">
                <a:latin typeface="Calibri" panose="020F0502020204030204" pitchFamily="34" charset="0"/>
              </a:rPr>
              <a:t>	„...a relationship between two or more organizations that have formally agreed to work together to achieve a common objective“ </a:t>
            </a:r>
            <a:r>
              <a:rPr lang="nl-NL" altLang="nl-NL" sz="2200" baseline="33000">
                <a:latin typeface="Calibri" panose="020F0502020204030204" pitchFamily="34" charset="0"/>
              </a:rPr>
              <a:t>(6)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nl-NL" altLang="nl-NL" sz="2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65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545EAD9D-8A66-4AE8-AB80-DA1108703DFA}" type="slidenum">
              <a:rPr lang="de-DE" altLang="nl-NL"/>
              <a:pPr/>
              <a:t>6</a:t>
            </a:fld>
            <a:endParaRPr lang="de-DE" altLang="nl-NL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solidFill>
                  <a:srgbClr val="990000"/>
                </a:solidFill>
                <a:latin typeface="Calibri Light" panose="020F0302020204030204" pitchFamily="34" charset="0"/>
              </a:rPr>
              <a:t>Partnership</a:t>
            </a:r>
            <a:r>
              <a:rPr lang="nl-NL" altLang="nl-NL">
                <a:latin typeface="Calibri Light" panose="020F0302020204030204" pitchFamily="34" charset="0"/>
              </a:rPr>
              <a:t> in mutual dependency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23806" y="2376626"/>
            <a:ext cx="10674547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514350" indent="-509588"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13"/>
              </a:spcBef>
              <a:buSzPct val="45000"/>
            </a:pPr>
            <a:r>
              <a:rPr lang="nl-NL" altLang="nl-NL" sz="2800">
                <a:latin typeface="Calibri" panose="020F0502020204030204" pitchFamily="34" charset="0"/>
              </a:rPr>
              <a:t>1) Definition of Partnership</a:t>
            </a:r>
          </a:p>
          <a:p>
            <a:pPr marL="111114" indent="0">
              <a:lnSpc>
                <a:spcPct val="90000"/>
              </a:lnSpc>
              <a:spcBef>
                <a:spcPts val="1013"/>
              </a:spcBef>
            </a:pPr>
            <a:r>
              <a:rPr lang="nl-NL" altLang="nl-NL" sz="2800">
                <a:latin typeface="Calibri" panose="020F0502020204030204" pitchFamily="34" charset="0"/>
              </a:rPr>
              <a:t>	</a:t>
            </a:r>
            <a:r>
              <a:rPr lang="nl-NL" altLang="nl-NL" sz="2200">
                <a:latin typeface="Calibri" panose="020F0502020204030204" pitchFamily="34" charset="0"/>
              </a:rPr>
              <a:t>„the </a:t>
            </a:r>
            <a:r>
              <a:rPr lang="nl-NL" altLang="nl-NL" sz="2200">
                <a:solidFill>
                  <a:srgbClr val="990000"/>
                </a:solidFill>
                <a:latin typeface="Calibri" panose="020F0502020204030204" pitchFamily="34" charset="0"/>
              </a:rPr>
              <a:t>state</a:t>
            </a:r>
            <a:r>
              <a:rPr lang="nl-NL" altLang="nl-NL" sz="2200">
                <a:latin typeface="Calibri" panose="020F0502020204030204" pitchFamily="34" charset="0"/>
              </a:rPr>
              <a:t> or condition of being a </a:t>
            </a:r>
            <a:r>
              <a:rPr lang="nl-NL" altLang="nl-NL" sz="2200">
                <a:solidFill>
                  <a:srgbClr val="990000"/>
                </a:solidFill>
                <a:latin typeface="Calibri" panose="020F0502020204030204" pitchFamily="34" charset="0"/>
              </a:rPr>
              <a:t>partner</a:t>
            </a:r>
            <a:r>
              <a:rPr lang="nl-NL" altLang="nl-NL" sz="2200">
                <a:latin typeface="Calibri" panose="020F0502020204030204" pitchFamily="34" charset="0"/>
              </a:rPr>
              <a:t> (= a person who shares or is </a:t>
            </a:r>
            <a:r>
              <a:rPr lang="nl-NL" altLang="nl-NL" sz="2200">
                <a:solidFill>
                  <a:srgbClr val="990000"/>
                </a:solidFill>
                <a:latin typeface="Calibri" panose="020F0502020204030204" pitchFamily="34" charset="0"/>
              </a:rPr>
              <a:t>associated</a:t>
            </a:r>
            <a:r>
              <a:rPr lang="nl-NL" altLang="nl-NL" sz="2200">
                <a:latin typeface="Calibri" panose="020F0502020204030204" pitchFamily="34" charset="0"/>
              </a:rPr>
              <a:t> </a:t>
            </a:r>
            <a:r>
              <a:rPr lang="nl-NL" altLang="nl-NL" sz="2200">
                <a:solidFill>
                  <a:srgbClr val="990000"/>
                </a:solidFill>
                <a:latin typeface="Calibri" panose="020F0502020204030204" pitchFamily="34" charset="0"/>
              </a:rPr>
              <a:t>with another </a:t>
            </a:r>
            <a:r>
              <a:rPr lang="nl-NL" altLang="nl-NL" sz="2200">
                <a:latin typeface="Calibri" panose="020F0502020204030204" pitchFamily="34" charset="0"/>
              </a:rPr>
              <a:t>in some </a:t>
            </a:r>
            <a:r>
              <a:rPr lang="nl-NL" altLang="nl-NL" sz="2200">
                <a:solidFill>
                  <a:srgbClr val="990000"/>
                </a:solidFill>
                <a:latin typeface="Calibri" panose="020F0502020204030204" pitchFamily="34" charset="0"/>
              </a:rPr>
              <a:t>action</a:t>
            </a:r>
            <a:r>
              <a:rPr lang="nl-NL" altLang="nl-NL" sz="2200">
                <a:latin typeface="Calibri" panose="020F0502020204030204" pitchFamily="34" charset="0"/>
              </a:rPr>
              <a:t> or endeavor);   participation; association;</a:t>
            </a:r>
            <a:r>
              <a:rPr lang="nl-NL" altLang="nl-NL" sz="2200">
                <a:solidFill>
                  <a:srgbClr val="990000"/>
                </a:solidFill>
                <a:latin typeface="Calibri" panose="020F0502020204030204" pitchFamily="34" charset="0"/>
              </a:rPr>
              <a:t> joint interest</a:t>
            </a:r>
            <a:r>
              <a:rPr lang="nl-NL" altLang="nl-NL" sz="2200">
                <a:latin typeface="Calibri" panose="020F0502020204030204" pitchFamily="34" charset="0"/>
              </a:rPr>
              <a:t>“ </a:t>
            </a:r>
            <a:r>
              <a:rPr lang="nl-NL" altLang="nl-NL" sz="2200" baseline="33000">
                <a:latin typeface="Calibri" panose="020F0502020204030204" pitchFamily="34" charset="0"/>
              </a:rPr>
              <a:t>(5)</a:t>
            </a:r>
          </a:p>
          <a:p>
            <a:pPr marL="111114" indent="0">
              <a:lnSpc>
                <a:spcPct val="90000"/>
              </a:lnSpc>
              <a:spcBef>
                <a:spcPts val="1013"/>
              </a:spcBef>
            </a:pPr>
            <a:r>
              <a:rPr lang="nl-NL" altLang="nl-NL" sz="2200">
                <a:latin typeface="Calibri" panose="020F0502020204030204" pitchFamily="34" charset="0"/>
              </a:rPr>
              <a:t>	„...a </a:t>
            </a:r>
            <a:r>
              <a:rPr lang="nl-NL" altLang="nl-NL" sz="2200">
                <a:solidFill>
                  <a:srgbClr val="990000"/>
                </a:solidFill>
                <a:latin typeface="Calibri" panose="020F0502020204030204" pitchFamily="34" charset="0"/>
              </a:rPr>
              <a:t>relationship</a:t>
            </a:r>
            <a:r>
              <a:rPr lang="nl-NL" altLang="nl-NL" sz="2200">
                <a:latin typeface="Calibri" panose="020F0502020204030204" pitchFamily="34" charset="0"/>
              </a:rPr>
              <a:t> between</a:t>
            </a:r>
            <a:r>
              <a:rPr lang="nl-NL" altLang="nl-NL" sz="2200">
                <a:solidFill>
                  <a:srgbClr val="990000"/>
                </a:solidFill>
                <a:latin typeface="Calibri" panose="020F0502020204030204" pitchFamily="34" charset="0"/>
              </a:rPr>
              <a:t> two or more</a:t>
            </a:r>
            <a:r>
              <a:rPr lang="nl-NL" altLang="nl-NL" sz="2200">
                <a:latin typeface="Calibri" panose="020F0502020204030204" pitchFamily="34" charset="0"/>
              </a:rPr>
              <a:t> organizations that have </a:t>
            </a:r>
            <a:r>
              <a:rPr lang="nl-NL" altLang="nl-NL" sz="2200">
                <a:solidFill>
                  <a:srgbClr val="990000"/>
                </a:solidFill>
                <a:latin typeface="Calibri" panose="020F0502020204030204" pitchFamily="34" charset="0"/>
              </a:rPr>
              <a:t>formally agreed</a:t>
            </a:r>
            <a:r>
              <a:rPr lang="nl-NL" altLang="nl-NL" sz="2200">
                <a:latin typeface="Calibri" panose="020F0502020204030204" pitchFamily="34" charset="0"/>
              </a:rPr>
              <a:t> to work together to achieve a </a:t>
            </a:r>
            <a:r>
              <a:rPr lang="nl-NL" altLang="nl-NL" sz="2200">
                <a:solidFill>
                  <a:srgbClr val="990000"/>
                </a:solidFill>
                <a:latin typeface="Calibri" panose="020F0502020204030204" pitchFamily="34" charset="0"/>
              </a:rPr>
              <a:t>common objective</a:t>
            </a:r>
            <a:r>
              <a:rPr lang="nl-NL" altLang="nl-NL" sz="2200">
                <a:latin typeface="Calibri" panose="020F0502020204030204" pitchFamily="34" charset="0"/>
              </a:rPr>
              <a:t>“ </a:t>
            </a:r>
            <a:r>
              <a:rPr lang="nl-NL" altLang="nl-NL" sz="2200" baseline="33000">
                <a:latin typeface="Calibri" panose="020F0502020204030204" pitchFamily="34" charset="0"/>
              </a:rPr>
              <a:t>(6)</a:t>
            </a:r>
          </a:p>
          <a:p>
            <a:pPr marL="342866" indent="-334930">
              <a:lnSpc>
                <a:spcPct val="90000"/>
              </a:lnSpc>
              <a:spcBef>
                <a:spcPts val="1013"/>
              </a:spcBef>
              <a:buSzPct val="45000"/>
            </a:pPr>
            <a:endParaRPr lang="nl-NL" altLang="nl-NL" sz="800">
              <a:latin typeface="Calibri" panose="020F0502020204030204" pitchFamily="34" charset="0"/>
            </a:endParaRPr>
          </a:p>
          <a:p>
            <a:pPr marL="342866" indent="-334930">
              <a:lnSpc>
                <a:spcPct val="90000"/>
              </a:lnSpc>
              <a:spcBef>
                <a:spcPts val="1013"/>
              </a:spcBef>
              <a:buSzPct val="45000"/>
            </a:pPr>
            <a:r>
              <a:rPr lang="nl-NL" altLang="nl-NL" sz="2200">
                <a:latin typeface="Calibri" panose="020F0502020204030204" pitchFamily="34" charset="0"/>
              </a:rPr>
              <a:t>→ condition (-ship: suffix denoting condition, character, etc. </a:t>
            </a:r>
            <a:r>
              <a:rPr lang="nl-NL" altLang="nl-NL" sz="2200" baseline="33000">
                <a:latin typeface="Calibri" panose="020F0502020204030204" pitchFamily="34" charset="0"/>
              </a:rPr>
              <a:t>(5)</a:t>
            </a:r>
            <a:r>
              <a:rPr lang="nl-NL" altLang="nl-NL" sz="2200">
                <a:latin typeface="Calibri" panose="020F0502020204030204" pitchFamily="34" charset="0"/>
              </a:rPr>
              <a:t>)</a:t>
            </a:r>
          </a:p>
          <a:p>
            <a:pPr marL="342866" indent="-334930">
              <a:lnSpc>
                <a:spcPct val="90000"/>
              </a:lnSpc>
              <a:spcBef>
                <a:spcPts val="1013"/>
              </a:spcBef>
              <a:buSzPct val="45000"/>
            </a:pPr>
            <a:r>
              <a:rPr lang="nl-NL" altLang="nl-NL" sz="2200">
                <a:latin typeface="Calibri" panose="020F0502020204030204" pitchFamily="34" charset="0"/>
              </a:rPr>
              <a:t>→ 2+ parties</a:t>
            </a:r>
          </a:p>
          <a:p>
            <a:pPr marL="342866" indent="-334930">
              <a:lnSpc>
                <a:spcPct val="90000"/>
              </a:lnSpc>
              <a:spcBef>
                <a:spcPts val="1013"/>
              </a:spcBef>
              <a:buSzPct val="45000"/>
            </a:pPr>
            <a:r>
              <a:rPr lang="nl-NL" altLang="nl-NL" sz="2200">
                <a:latin typeface="Calibri" panose="020F0502020204030204" pitchFamily="34" charset="0"/>
              </a:rPr>
              <a:t>→ joined or linked together</a:t>
            </a:r>
          </a:p>
          <a:p>
            <a:pPr marL="342866" indent="-334930">
              <a:lnSpc>
                <a:spcPct val="90000"/>
              </a:lnSpc>
              <a:spcBef>
                <a:spcPts val="1013"/>
              </a:spcBef>
              <a:buSzPct val="45000"/>
            </a:pPr>
            <a:r>
              <a:rPr lang="nl-NL" altLang="nl-NL" sz="2200">
                <a:latin typeface="Calibri" panose="020F0502020204030204" pitchFamily="34" charset="0"/>
              </a:rPr>
              <a:t>→ same objective or interest</a:t>
            </a:r>
          </a:p>
          <a:p>
            <a:pPr marL="342866" indent="-334930">
              <a:lnSpc>
                <a:spcPct val="90000"/>
              </a:lnSpc>
              <a:spcBef>
                <a:spcPts val="1013"/>
              </a:spcBef>
              <a:buSzPct val="45000"/>
            </a:pPr>
            <a:r>
              <a:rPr lang="nl-NL" altLang="nl-NL" sz="2200">
                <a:latin typeface="Calibri" panose="020F0502020204030204" pitchFamily="34" charset="0"/>
              </a:rPr>
              <a:t>→ (formal agreement)</a:t>
            </a:r>
          </a:p>
          <a:p>
            <a:pPr marL="111114" indent="0">
              <a:lnSpc>
                <a:spcPct val="90000"/>
              </a:lnSpc>
              <a:spcBef>
                <a:spcPts val="1000"/>
              </a:spcBef>
              <a:spcAft>
                <a:spcPts val="363"/>
              </a:spcAft>
            </a:pPr>
            <a:endParaRPr lang="nl-NL" altLang="nl-NL" sz="200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363"/>
              </a:spcAft>
            </a:pPr>
            <a:endParaRPr lang="nl-NL" altLang="nl-NL" sz="20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251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3E222FF-EE14-4F4D-94A0-C5AAF9720626}" type="slidenum">
              <a:rPr lang="de-DE" altLang="nl-NL"/>
              <a:pPr/>
              <a:t>7</a:t>
            </a:fld>
            <a:endParaRPr lang="de-DE" altLang="nl-NL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solidFill>
                  <a:srgbClr val="990000"/>
                </a:solidFill>
                <a:latin typeface="Calibri Light" panose="020F0302020204030204" pitchFamily="34" charset="0"/>
              </a:rPr>
              <a:t>Partnership</a:t>
            </a:r>
            <a:r>
              <a:rPr lang="nl-NL" altLang="nl-NL">
                <a:latin typeface="Calibri Light" panose="020F0302020204030204" pitchFamily="34" charset="0"/>
              </a:rPr>
              <a:t> in mutual dependency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63487" y="2009960"/>
            <a:ext cx="10514231" cy="363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111125">
              <a:tabLst>
                <a:tab pos="111125" algn="l"/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399213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9094788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111125" algn="l"/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399213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9094788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111125" algn="l"/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399213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9094788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111125" algn="l"/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399213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9094788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111125" algn="l"/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399213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9094788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1125" algn="l"/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399213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9094788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1125" algn="l"/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399213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9094788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1125" algn="l"/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399213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9094788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1125" algn="l"/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399213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9094788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2800">
                <a:latin typeface="Calibri" panose="020F0502020204030204" pitchFamily="34" charset="0"/>
              </a:rPr>
              <a:t>„Synonyms“: </a:t>
            </a:r>
          </a:p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2600">
                <a:solidFill>
                  <a:srgbClr val="336699"/>
                </a:solidFill>
                <a:latin typeface="Calibri" panose="020F0502020204030204" pitchFamily="34" charset="0"/>
              </a:rPr>
              <a:t>1- collaboration, cooperation</a:t>
            </a:r>
            <a:r>
              <a:rPr lang="nl-NL" altLang="nl-NL" sz="260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2600">
                <a:solidFill>
                  <a:srgbClr val="669933"/>
                </a:solidFill>
                <a:latin typeface="Calibri" panose="020F0502020204030204" pitchFamily="34" charset="0"/>
              </a:rPr>
              <a:t>2- friendship, brother-/sisterhood</a:t>
            </a:r>
          </a:p>
          <a:p>
            <a:pPr>
              <a:lnSpc>
                <a:spcPct val="90000"/>
              </a:lnSpc>
              <a:spcBef>
                <a:spcPts val="1013"/>
              </a:spcBef>
            </a:pPr>
            <a:endParaRPr lang="nl-NL" altLang="nl-NL" sz="2800">
              <a:solidFill>
                <a:srgbClr val="669933"/>
              </a:solidFill>
              <a:latin typeface="Calibri" panose="020F0502020204030204" pitchFamily="34" charset="0"/>
            </a:endParaRPr>
          </a:p>
          <a:p>
            <a:pPr marL="3175">
              <a:lnSpc>
                <a:spcPct val="90000"/>
              </a:lnSpc>
              <a:spcBef>
                <a:spcPts val="1013"/>
              </a:spcBef>
            </a:pPr>
            <a:r>
              <a:rPr lang="nl-NL" altLang="nl-NL" sz="2600">
                <a:solidFill>
                  <a:srgbClr val="669933"/>
                </a:solidFill>
                <a:latin typeface="Calibri" panose="020F0502020204030204" pitchFamily="34" charset="0"/>
              </a:rPr>
              <a:t>→ condition</a:t>
            </a:r>
          </a:p>
          <a:p>
            <a:pPr marL="3175">
              <a:lnSpc>
                <a:spcPct val="90000"/>
              </a:lnSpc>
              <a:spcBef>
                <a:spcPts val="1013"/>
              </a:spcBef>
            </a:pPr>
            <a:r>
              <a:rPr lang="nl-NL" altLang="nl-NL" sz="2600">
                <a:latin typeface="Calibri" panose="020F0502020204030204" pitchFamily="34" charset="0"/>
              </a:rPr>
              <a:t>→ 2+ parties</a:t>
            </a:r>
          </a:p>
          <a:p>
            <a:pPr marL="3175">
              <a:lnSpc>
                <a:spcPct val="90000"/>
              </a:lnSpc>
              <a:spcBef>
                <a:spcPts val="1013"/>
              </a:spcBef>
            </a:pPr>
            <a:r>
              <a:rPr lang="nl-NL" altLang="nl-NL" sz="2600">
                <a:solidFill>
                  <a:srgbClr val="669933"/>
                </a:solidFill>
                <a:latin typeface="Calibri" panose="020F0502020204030204" pitchFamily="34" charset="0"/>
              </a:rPr>
              <a:t>→ joined or linked together</a:t>
            </a:r>
          </a:p>
          <a:p>
            <a:pPr marL="3175">
              <a:lnSpc>
                <a:spcPct val="90000"/>
              </a:lnSpc>
              <a:spcBef>
                <a:spcPts val="1013"/>
              </a:spcBef>
            </a:pPr>
            <a:r>
              <a:rPr lang="nl-NL" altLang="nl-NL" sz="2600">
                <a:solidFill>
                  <a:srgbClr val="336699"/>
                </a:solidFill>
                <a:latin typeface="Calibri" panose="020F0502020204030204" pitchFamily="34" charset="0"/>
              </a:rPr>
              <a:t>→ same objective or interest</a:t>
            </a:r>
          </a:p>
          <a:p>
            <a:pPr marL="3175">
              <a:lnSpc>
                <a:spcPct val="90000"/>
              </a:lnSpc>
              <a:spcBef>
                <a:spcPts val="1013"/>
              </a:spcBef>
            </a:pPr>
            <a:r>
              <a:rPr lang="nl-NL" altLang="nl-NL" sz="2600">
                <a:solidFill>
                  <a:srgbClr val="336699"/>
                </a:solidFill>
                <a:latin typeface="Calibri" panose="020F0502020204030204" pitchFamily="34" charset="0"/>
              </a:rPr>
              <a:t>→ formal agreement  → limited in time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363"/>
              </a:spcAft>
            </a:pPr>
            <a:endParaRPr lang="nl-NL" altLang="nl-NL" sz="2800">
              <a:solidFill>
                <a:srgbClr val="336699"/>
              </a:solidFill>
              <a:latin typeface="Calibri" panose="020F0502020204030204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558691" y="2735354"/>
            <a:ext cx="3890456" cy="3168232"/>
          </a:xfrm>
          <a:prstGeom prst="rect">
            <a:avLst/>
          </a:prstGeom>
          <a:solidFill>
            <a:srgbClr val="99CCFF"/>
          </a:solidFill>
          <a:ln w="38160" cap="flat">
            <a:solidFill>
              <a:srgbClr val="66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Aft>
                <a:spcPts val="363"/>
              </a:spcAft>
            </a:pPr>
            <a:endParaRPr lang="de-DE" altLang="nl-NL" sz="1600">
              <a:latin typeface="Calibri" panose="020F0502020204030204" pitchFamily="34" charset="0"/>
            </a:endParaRPr>
          </a:p>
          <a:p>
            <a:pPr>
              <a:spcAft>
                <a:spcPts val="363"/>
              </a:spcAft>
            </a:pPr>
            <a:r>
              <a:rPr lang="de-DE" altLang="nl-NL" sz="2800">
                <a:latin typeface="Calibri" panose="020F0502020204030204" pitchFamily="34" charset="0"/>
              </a:rPr>
              <a:t> </a:t>
            </a:r>
            <a:r>
              <a:rPr lang="de-DE" altLang="nl-NL" sz="3200">
                <a:latin typeface="Calibri" panose="020F0502020204030204" pitchFamily="34" charset="0"/>
              </a:rPr>
              <a:t>Word PARTNERSHIP encompasses both approaches</a:t>
            </a:r>
          </a:p>
          <a:p>
            <a:pPr>
              <a:spcAft>
                <a:spcPts val="363"/>
              </a:spcAft>
            </a:pPr>
            <a:r>
              <a:rPr lang="de-DE" altLang="nl-NL" sz="3200">
                <a:latin typeface="Calibri" panose="020F0502020204030204" pitchFamily="34" charset="0"/>
              </a:rPr>
              <a:t> Leaves room for own emphasis</a:t>
            </a:r>
          </a:p>
          <a:p>
            <a:pPr>
              <a:spcAft>
                <a:spcPts val="363"/>
              </a:spcAft>
            </a:pPr>
            <a:endParaRPr lang="de-DE" altLang="nl-NL" sz="1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824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A4069643-C4FF-49CF-BCAE-7BD80B9B122A}" type="slidenum">
              <a:rPr lang="de-DE" altLang="nl-NL"/>
              <a:pPr/>
              <a:t>8</a:t>
            </a:fld>
            <a:endParaRPr lang="de-DE" altLang="nl-NL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latin typeface="Calibri Light" panose="020F0302020204030204" pitchFamily="34" charset="0"/>
              </a:rPr>
              <a:t>Partnership in </a:t>
            </a:r>
            <a:r>
              <a:rPr lang="nl-NL" altLang="nl-NL">
                <a:solidFill>
                  <a:srgbClr val="990000"/>
                </a:solidFill>
                <a:latin typeface="Calibri Light" panose="020F0302020204030204" pitchFamily="34" charset="0"/>
              </a:rPr>
              <a:t>mutual dependency</a:t>
            </a:r>
            <a:r>
              <a:rPr lang="nl-NL" altLang="nl-NL"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8569" y="2160754"/>
            <a:ext cx="11450734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431800" indent="-31591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r>
              <a:rPr lang="nl-NL" altLang="nl-NL" sz="2500">
                <a:latin typeface="Calibri" panose="020F0502020204030204" pitchFamily="34" charset="0"/>
              </a:rPr>
              <a:t>2) Why mutual dependency?</a:t>
            </a:r>
          </a:p>
          <a:p>
            <a:pPr marL="1727027" indent="-601603">
              <a:lnSpc>
                <a:spcPct val="90000"/>
              </a:lnSpc>
              <a:spcAft>
                <a:spcPts val="263"/>
              </a:spcAft>
            </a:pPr>
            <a:r>
              <a:rPr lang="nl-NL" altLang="nl-NL" sz="2500">
                <a:latin typeface="DejaVu Sans" pitchFamily="32" charset="0"/>
              </a:rPr>
              <a:t>Ø </a:t>
            </a:r>
            <a:r>
              <a:rPr lang="nl-NL" altLang="nl-NL" sz="2500">
                <a:latin typeface="Calibri" panose="020F0502020204030204" pitchFamily="34" charset="0"/>
              </a:rPr>
              <a:t>Dependence:</a:t>
            </a:r>
          </a:p>
          <a:p>
            <a:pPr indent="-423821">
              <a:lnSpc>
                <a:spcPct val="90000"/>
              </a:lnSpc>
              <a:spcBef>
                <a:spcPts val="1000"/>
              </a:spcBef>
              <a:spcAft>
                <a:spcPts val="263"/>
              </a:spcAft>
            </a:pPr>
            <a:r>
              <a:rPr lang="nl-NL" altLang="nl-NL" sz="2200">
                <a:latin typeface="Calibri" panose="020F0502020204030204" pitchFamily="34" charset="0"/>
              </a:rPr>
              <a:t>1. the state of relying on or needing someone or something for aid, support, or the like</a:t>
            </a:r>
          </a:p>
          <a:p>
            <a:pPr indent="-423821">
              <a:lnSpc>
                <a:spcPct val="90000"/>
              </a:lnSpc>
              <a:spcBef>
                <a:spcPts val="1000"/>
              </a:spcBef>
              <a:spcAft>
                <a:spcPts val="263"/>
              </a:spcAft>
            </a:pPr>
            <a:r>
              <a:rPr lang="nl-NL" altLang="nl-NL" sz="2200">
                <a:latin typeface="Calibri" panose="020F0502020204030204" pitchFamily="34" charset="0"/>
              </a:rPr>
              <a:t>2. reliance; confidence; trust</a:t>
            </a:r>
            <a:r>
              <a:rPr lang="nl-NL" altLang="nl-NL" sz="2400">
                <a:latin typeface="Calibri" panose="020F0502020204030204" pitchFamily="34" charset="0"/>
              </a:rPr>
              <a:t>           </a:t>
            </a:r>
            <a:r>
              <a:rPr lang="nl-NL" altLang="nl-NL" sz="2400" b="1">
                <a:latin typeface="Segoe MDL2 Assets" panose="050A0102010101010101" pitchFamily="18" charset="0"/>
              </a:rPr>
              <a:t></a:t>
            </a:r>
            <a:r>
              <a:rPr lang="nl-NL" altLang="nl-NL" sz="2500">
                <a:latin typeface="Calibri" panose="020F0502020204030204" pitchFamily="34" charset="0"/>
              </a:rPr>
              <a:t>				</a:t>
            </a:r>
            <a:r>
              <a:rPr lang="nl-NL" altLang="nl-NL" sz="2500" baseline="33000">
                <a:latin typeface="Calibri" panose="020F0502020204030204" pitchFamily="34" charset="0"/>
              </a:rPr>
              <a:t>(5)</a:t>
            </a:r>
          </a:p>
          <a:p>
            <a:pPr indent="-423821">
              <a:lnSpc>
                <a:spcPct val="90000"/>
              </a:lnSpc>
              <a:spcBef>
                <a:spcPts val="1000"/>
              </a:spcBef>
              <a:spcAft>
                <a:spcPts val="263"/>
              </a:spcAft>
            </a:pPr>
            <a:r>
              <a:rPr lang="nl-NL" altLang="nl-NL" sz="2500">
                <a:latin typeface="DejaVu Sans" pitchFamily="32" charset="0"/>
              </a:rPr>
              <a:t>           Ø </a:t>
            </a:r>
            <a:r>
              <a:rPr lang="nl-NL" altLang="nl-NL" sz="2500">
                <a:latin typeface="Calibri" panose="020F0502020204030204" pitchFamily="34" charset="0"/>
              </a:rPr>
              <a:t>Independence</a:t>
            </a:r>
          </a:p>
          <a:p>
            <a:pPr marL="1727027" indent="-601603">
              <a:lnSpc>
                <a:spcPct val="90000"/>
              </a:lnSpc>
              <a:spcAft>
                <a:spcPts val="263"/>
              </a:spcAft>
            </a:pPr>
            <a:r>
              <a:rPr lang="nl-NL" altLang="nl-NL" sz="2500">
                <a:latin typeface="DejaVu Sans" pitchFamily="32" charset="0"/>
              </a:rPr>
              <a:t>Ø</a:t>
            </a:r>
            <a:r>
              <a:rPr lang="nl-NL" altLang="nl-NL" sz="2500">
                <a:latin typeface="Calibri" panose="020F0502020204030204" pitchFamily="34" charset="0"/>
              </a:rPr>
              <a:t> Co-dependence</a:t>
            </a:r>
          </a:p>
          <a:p>
            <a:pPr indent="-423821">
              <a:lnSpc>
                <a:spcPct val="90000"/>
              </a:lnSpc>
              <a:spcBef>
                <a:spcPts val="1000"/>
              </a:spcBef>
              <a:spcAft>
                <a:spcPts val="263"/>
              </a:spcAft>
            </a:pPr>
            <a:r>
              <a:rPr lang="nl-NL" altLang="nl-NL" sz="2200">
                <a:latin typeface="Calibri" panose="020F0502020204030204" pitchFamily="34" charset="0"/>
              </a:rPr>
              <a:t>„ the situation when someone has too strong an emotional need to help someone else in their family who has an alcohol problem, mental illness, etc.“</a:t>
            </a:r>
            <a:r>
              <a:rPr lang="nl-NL" altLang="nl-NL" sz="2500">
                <a:latin typeface="Calibri" panose="020F0502020204030204" pitchFamily="34" charset="0"/>
              </a:rPr>
              <a:t> </a:t>
            </a:r>
            <a:r>
              <a:rPr lang="nl-NL" altLang="nl-NL" sz="2500" baseline="33000">
                <a:latin typeface="Calibri" panose="020F0502020204030204" pitchFamily="34" charset="0"/>
              </a:rPr>
              <a:t>(7)</a:t>
            </a:r>
          </a:p>
          <a:p>
            <a:pPr marL="1727027" indent="-601603">
              <a:lnSpc>
                <a:spcPct val="90000"/>
              </a:lnSpc>
            </a:pPr>
            <a:r>
              <a:rPr lang="nl-NL" altLang="nl-NL" sz="2500" b="1">
                <a:latin typeface="Segoe MDL2 Assets" panose="050A0102010101010101" pitchFamily="18" charset="0"/>
              </a:rPr>
              <a:t></a:t>
            </a:r>
            <a:r>
              <a:rPr lang="nl-NL" altLang="nl-NL" sz="2500">
                <a:latin typeface="Segoe MDL2 Assets" panose="050A0102010101010101" pitchFamily="18" charset="0"/>
              </a:rPr>
              <a:t> </a:t>
            </a:r>
            <a:r>
              <a:rPr lang="nl-NL" altLang="nl-NL" sz="2500">
                <a:latin typeface="Calibri" panose="020F0502020204030204" pitchFamily="34" charset="0"/>
              </a:rPr>
              <a:t>Mutuality: reciprocity (direction of dependence)</a:t>
            </a:r>
          </a:p>
          <a:p>
            <a:pPr marL="1727027" indent="-601603">
              <a:lnSpc>
                <a:spcPct val="90000"/>
              </a:lnSpc>
            </a:pPr>
            <a:r>
              <a:rPr lang="nl-NL" altLang="nl-NL" sz="2500">
                <a:latin typeface="Calibri" panose="020F0502020204030204" pitchFamily="34" charset="0"/>
              </a:rPr>
              <a:t>                          interwovenness (intensity of dependence) – e.g. family, church</a:t>
            </a:r>
          </a:p>
        </p:txBody>
      </p:sp>
    </p:spTree>
    <p:extLst>
      <p:ext uri="{BB962C8B-B14F-4D97-AF65-F5344CB8AC3E}">
        <p14:creationId xmlns:p14="http://schemas.microsoft.com/office/powerpoint/2010/main" val="2869516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E5E3802-441B-4020-BD28-F615195405F7}" type="slidenum">
              <a:rPr lang="de-DE" altLang="nl-NL"/>
              <a:pPr/>
              <a:t>9</a:t>
            </a:fld>
            <a:endParaRPr lang="de-DE" altLang="nl-NL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974598" y="1162346"/>
            <a:ext cx="10514231" cy="1325390"/>
          </a:xfrm>
          <a:ln/>
        </p:spPr>
        <p:txBody>
          <a:bodyPr/>
          <a:lstStyle/>
          <a:p>
            <a:pPr algn="r"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</a:tabLst>
            </a:pPr>
            <a:r>
              <a:rPr lang="nl-NL" altLang="nl-NL">
                <a:solidFill>
                  <a:srgbClr val="990000"/>
                </a:solidFill>
                <a:latin typeface="Calibri Light" panose="020F0302020204030204" pitchFamily="34" charset="0"/>
              </a:rPr>
              <a:t>Towards </a:t>
            </a:r>
            <a:r>
              <a:rPr lang="nl-NL" altLang="nl-NL">
                <a:latin typeface="Calibri Light" panose="020F0302020204030204" pitchFamily="34" charset="0"/>
              </a:rPr>
              <a:t>Partnership in Mutual Dependency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31744" y="2017897"/>
            <a:ext cx="11518988" cy="43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/>
          <a:lstStyle>
            <a:lvl1pPr marL="431800" indent="-315913">
              <a:tabLst>
                <a:tab pos="431800" algn="l"/>
                <a:tab pos="858838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61000" algn="l"/>
                <a:tab pos="5907088" algn="l"/>
                <a:tab pos="6356350" algn="l"/>
                <a:tab pos="6805613" algn="l"/>
                <a:tab pos="7254875" algn="l"/>
                <a:tab pos="7704138" algn="l"/>
                <a:tab pos="8153400" algn="l"/>
                <a:tab pos="8602663" algn="l"/>
                <a:tab pos="9051925" algn="l"/>
                <a:tab pos="9501188" algn="l"/>
                <a:tab pos="10131425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31800" algn="l"/>
                <a:tab pos="858838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61000" algn="l"/>
                <a:tab pos="5907088" algn="l"/>
                <a:tab pos="6356350" algn="l"/>
                <a:tab pos="6805613" algn="l"/>
                <a:tab pos="7254875" algn="l"/>
                <a:tab pos="7704138" algn="l"/>
                <a:tab pos="8153400" algn="l"/>
                <a:tab pos="8602663" algn="l"/>
                <a:tab pos="9051925" algn="l"/>
                <a:tab pos="9501188" algn="l"/>
                <a:tab pos="10131425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31800" algn="l"/>
                <a:tab pos="858838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61000" algn="l"/>
                <a:tab pos="5907088" algn="l"/>
                <a:tab pos="6356350" algn="l"/>
                <a:tab pos="6805613" algn="l"/>
                <a:tab pos="7254875" algn="l"/>
                <a:tab pos="7704138" algn="l"/>
                <a:tab pos="8153400" algn="l"/>
                <a:tab pos="8602663" algn="l"/>
                <a:tab pos="9051925" algn="l"/>
                <a:tab pos="9501188" algn="l"/>
                <a:tab pos="10131425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31800" algn="l"/>
                <a:tab pos="858838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61000" algn="l"/>
                <a:tab pos="5907088" algn="l"/>
                <a:tab pos="6356350" algn="l"/>
                <a:tab pos="6805613" algn="l"/>
                <a:tab pos="7254875" algn="l"/>
                <a:tab pos="7704138" algn="l"/>
                <a:tab pos="8153400" algn="l"/>
                <a:tab pos="8602663" algn="l"/>
                <a:tab pos="9051925" algn="l"/>
                <a:tab pos="9501188" algn="l"/>
                <a:tab pos="10131425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31800" algn="l"/>
                <a:tab pos="858838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61000" algn="l"/>
                <a:tab pos="5907088" algn="l"/>
                <a:tab pos="6356350" algn="l"/>
                <a:tab pos="6805613" algn="l"/>
                <a:tab pos="7254875" algn="l"/>
                <a:tab pos="7704138" algn="l"/>
                <a:tab pos="8153400" algn="l"/>
                <a:tab pos="8602663" algn="l"/>
                <a:tab pos="9051925" algn="l"/>
                <a:tab pos="9501188" algn="l"/>
                <a:tab pos="10131425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58838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61000" algn="l"/>
                <a:tab pos="5907088" algn="l"/>
                <a:tab pos="6356350" algn="l"/>
                <a:tab pos="6805613" algn="l"/>
                <a:tab pos="7254875" algn="l"/>
                <a:tab pos="7704138" algn="l"/>
                <a:tab pos="8153400" algn="l"/>
                <a:tab pos="8602663" algn="l"/>
                <a:tab pos="9051925" algn="l"/>
                <a:tab pos="9501188" algn="l"/>
                <a:tab pos="10131425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58838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61000" algn="l"/>
                <a:tab pos="5907088" algn="l"/>
                <a:tab pos="6356350" algn="l"/>
                <a:tab pos="6805613" algn="l"/>
                <a:tab pos="7254875" algn="l"/>
                <a:tab pos="7704138" algn="l"/>
                <a:tab pos="8153400" algn="l"/>
                <a:tab pos="8602663" algn="l"/>
                <a:tab pos="9051925" algn="l"/>
                <a:tab pos="9501188" algn="l"/>
                <a:tab pos="10131425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58838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61000" algn="l"/>
                <a:tab pos="5907088" algn="l"/>
                <a:tab pos="6356350" algn="l"/>
                <a:tab pos="6805613" algn="l"/>
                <a:tab pos="7254875" algn="l"/>
                <a:tab pos="7704138" algn="l"/>
                <a:tab pos="8153400" algn="l"/>
                <a:tab pos="8602663" algn="l"/>
                <a:tab pos="9051925" algn="l"/>
                <a:tab pos="9501188" algn="l"/>
                <a:tab pos="10131425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58838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61000" algn="l"/>
                <a:tab pos="5907088" algn="l"/>
                <a:tab pos="6356350" algn="l"/>
                <a:tab pos="6805613" algn="l"/>
                <a:tab pos="7254875" algn="l"/>
                <a:tab pos="7704138" algn="l"/>
                <a:tab pos="8153400" algn="l"/>
                <a:tab pos="8602663" algn="l"/>
                <a:tab pos="9051925" algn="l"/>
                <a:tab pos="9501188" algn="l"/>
                <a:tab pos="10131425" algn="l"/>
                <a:tab pos="10855325" algn="l"/>
                <a:tab pos="10856913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2800">
                <a:latin typeface="Calibri" panose="020F0502020204030204" pitchFamily="34" charset="0"/>
              </a:rPr>
              <a:t>3) Towards...													… and beyond?</a:t>
            </a:r>
          </a:p>
          <a:p>
            <a:pPr>
              <a:lnSpc>
                <a:spcPct val="90000"/>
              </a:lnSpc>
              <a:spcBef>
                <a:spcPts val="1013"/>
              </a:spcBef>
            </a:pPr>
            <a:endParaRPr lang="nl-NL" altLang="nl-NL" sz="60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2600">
                <a:latin typeface="Calibri" panose="020F0502020204030204" pitchFamily="34" charset="0"/>
              </a:rPr>
              <a:t>Means both wanting to reach an „ideal state of partner</a:t>
            </a:r>
            <a:r>
              <a:rPr lang="nl-NL" altLang="nl-NL" sz="2600" b="1">
                <a:latin typeface="Calibri" panose="020F0502020204030204" pitchFamily="34" charset="0"/>
              </a:rPr>
              <a:t>ship</a:t>
            </a:r>
            <a:r>
              <a:rPr lang="nl-NL" altLang="nl-NL" sz="2600">
                <a:latin typeface="Calibri" panose="020F0502020204030204" pitchFamily="34" charset="0"/>
              </a:rPr>
              <a:t>“ and being „on the road together“</a:t>
            </a:r>
          </a:p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2600">
                <a:latin typeface="Calibri" panose="020F0502020204030204" pitchFamily="34" charset="0"/>
              </a:rPr>
              <a:t>→ Partnership as end &amp; means</a:t>
            </a:r>
          </a:p>
          <a:p>
            <a:pPr>
              <a:lnSpc>
                <a:spcPct val="90000"/>
              </a:lnSpc>
              <a:spcBef>
                <a:spcPts val="1013"/>
              </a:spcBef>
            </a:pPr>
            <a:endParaRPr lang="nl-NL" altLang="nl-NL" sz="110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2600">
                <a:latin typeface="Calibri" panose="020F0502020204030204" pitchFamily="34" charset="0"/>
              </a:rPr>
              <a:t>Example from voluntary service sector: </a:t>
            </a:r>
          </a:p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2600">
                <a:latin typeface="Calibri" panose="020F0502020204030204" pitchFamily="34" charset="0"/>
              </a:rPr>
              <a:t>RGDTS (Roma-Gadje-Dialogue-Through-Service) </a:t>
            </a:r>
          </a:p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2600">
                <a:latin typeface="Calibri" panose="020F0502020204030204" pitchFamily="34" charset="0"/>
              </a:rPr>
              <a:t>         → Phiren Amenca</a:t>
            </a:r>
          </a:p>
          <a:p>
            <a:pPr>
              <a:lnSpc>
                <a:spcPct val="90000"/>
              </a:lnSpc>
              <a:spcBef>
                <a:spcPts val="1013"/>
              </a:spcBef>
            </a:pPr>
            <a:r>
              <a:rPr lang="nl-NL" altLang="nl-NL" sz="2600">
                <a:latin typeface="Calibri" panose="020F0502020204030204" pitchFamily="34" charset="0"/>
              </a:rPr>
              <a:t>"Come, share the journey with us for a while" </a:t>
            </a:r>
            <a:r>
              <a:rPr lang="nl-NL" altLang="nl-NL" sz="280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134879" y="3959156"/>
            <a:ext cx="3742838" cy="1657134"/>
          </a:xfrm>
          <a:prstGeom prst="rect">
            <a:avLst/>
          </a:prstGeom>
          <a:solidFill>
            <a:srgbClr val="FF9999"/>
          </a:solidFill>
          <a:ln w="3816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706" tIns="63712" rIns="108706" bIns="63712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2000"/>
              </a:lnSpc>
              <a:buClrTx/>
              <a:buFontTx/>
              <a:buNone/>
            </a:pPr>
            <a:r>
              <a:rPr lang="de-DE" altLang="nl-NL" sz="2400" u="sng">
                <a:latin typeface="Calibri" panose="020F0502020204030204" pitchFamily="34" charset="0"/>
              </a:rPr>
              <a:t>Question</a:t>
            </a:r>
            <a:r>
              <a:rPr lang="de-DE" altLang="nl-NL" sz="2400">
                <a:latin typeface="Calibri" panose="020F0502020204030204" pitchFamily="34" charset="0"/>
              </a:rPr>
              <a:t>: do we understand partnership as a „condition“ or a relationship with time limitation ?</a:t>
            </a:r>
          </a:p>
        </p:txBody>
      </p:sp>
    </p:spTree>
    <p:extLst>
      <p:ext uri="{BB962C8B-B14F-4D97-AF65-F5344CB8AC3E}">
        <p14:creationId xmlns:p14="http://schemas.microsoft.com/office/powerpoint/2010/main" val="78254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1635</Words>
  <Application>Microsoft Office PowerPoint</Application>
  <PresentationFormat>Breedbeeld</PresentationFormat>
  <Paragraphs>338</Paragraphs>
  <Slides>30</Slides>
  <Notes>30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40" baseType="lpstr">
      <vt:lpstr>Microsoft YaHei</vt:lpstr>
      <vt:lpstr>Arial</vt:lpstr>
      <vt:lpstr>Calibri</vt:lpstr>
      <vt:lpstr>Calibri Light</vt:lpstr>
      <vt:lpstr>DejaVu Sans</vt:lpstr>
      <vt:lpstr>Segoe MDL2 Assets</vt:lpstr>
      <vt:lpstr>Symbol</vt:lpstr>
      <vt:lpstr>Times New Roman</vt:lpstr>
      <vt:lpstr>Wingdings</vt:lpstr>
      <vt:lpstr>Kantoorthema</vt:lpstr>
      <vt:lpstr>Towards Partnership  in Mutual Dependency </vt:lpstr>
      <vt:lpstr> AGENDA </vt:lpstr>
      <vt:lpstr>Introduction of Speaker</vt:lpstr>
      <vt:lpstr>I. Partnership in Mutual Dependency  – a Definition</vt:lpstr>
      <vt:lpstr>Partnership in mutual dependency</vt:lpstr>
      <vt:lpstr>Partnership in mutual dependency</vt:lpstr>
      <vt:lpstr>Partnership in mutual dependency</vt:lpstr>
      <vt:lpstr>Partnership in mutual dependency </vt:lpstr>
      <vt:lpstr>Towards Partnership in Mutual Dependency</vt:lpstr>
      <vt:lpstr>Towards Partnership in Mutual Dependency</vt:lpstr>
      <vt:lpstr>Towards Partnership in Mutual Dependency</vt:lpstr>
      <vt:lpstr>Towards Partnership in Mutual Dependency</vt:lpstr>
      <vt:lpstr>II. Partnership, Ownership and Participation</vt:lpstr>
      <vt:lpstr>II. Partnership, Ownership and Participation</vt:lpstr>
      <vt:lpstr>II. Partnership, Ownership and Participation</vt:lpstr>
      <vt:lpstr>A Participatory Continuum</vt:lpstr>
      <vt:lpstr>II. Partnership, Ownership and Participation</vt:lpstr>
      <vt:lpstr>II. Partnership, Ownership and Participation</vt:lpstr>
      <vt:lpstr>II. Partnership, Ownership and Participation</vt:lpstr>
      <vt:lpstr>II. Partnership, Ownership and Participation</vt:lpstr>
      <vt:lpstr>II. Partnership, Ownership and Participation</vt:lpstr>
      <vt:lpstr>II. Partnership, Ownership and Participation</vt:lpstr>
      <vt:lpstr>III. Becoming and Being Partners</vt:lpstr>
      <vt:lpstr>III. Becoming and Being Partners</vt:lpstr>
      <vt:lpstr>III. Becoming and Being Partners</vt:lpstr>
      <vt:lpstr>III. Becoming and Being Partners</vt:lpstr>
      <vt:lpstr>III. Becoming and Being Partners</vt:lpstr>
      <vt:lpstr>PowerPoint-presentatie</vt:lpstr>
      <vt:lpstr> Sources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 1</dc:title>
  <dc:creator>Tiny Hoving</dc:creator>
  <cp:lastModifiedBy>Tiny Hoving</cp:lastModifiedBy>
  <cp:revision>34</cp:revision>
  <dcterms:created xsi:type="dcterms:W3CDTF">2017-10-10T15:38:23Z</dcterms:created>
  <dcterms:modified xsi:type="dcterms:W3CDTF">2017-10-27T13:13:35Z</dcterms:modified>
</cp:coreProperties>
</file>